
<file path=[Content_Types].xml><?xml version="1.0" encoding="utf-8"?>
<Types xmlns="http://schemas.openxmlformats.org/package/2006/content-types">
  <Default Extension="emf" ContentType="image/x-emf"/>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4"/>
  </p:notesMasterIdLst>
  <p:sldIdLst>
    <p:sldId id="256" r:id="rId2"/>
    <p:sldId id="262" r:id="rId3"/>
    <p:sldId id="257" r:id="rId4"/>
    <p:sldId id="260" r:id="rId5"/>
    <p:sldId id="258" r:id="rId6"/>
    <p:sldId id="263" r:id="rId7"/>
    <p:sldId id="264" r:id="rId8"/>
    <p:sldId id="265" r:id="rId9"/>
    <p:sldId id="266" r:id="rId10"/>
    <p:sldId id="267" r:id="rId11"/>
    <p:sldId id="269" r:id="rId12"/>
    <p:sldId id="268" r:id="rId1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9958" autoAdjust="0"/>
    <p:restoredTop sz="71043" autoAdjust="0"/>
  </p:normalViewPr>
  <p:slideViewPr>
    <p:cSldViewPr snapToGrid="0">
      <p:cViewPr varScale="1">
        <p:scale>
          <a:sx n="75" d="100"/>
          <a:sy n="75" d="100"/>
        </p:scale>
        <p:origin x="78" y="39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760ED4A-D0B2-461A-B3A1-1E0C147DFCB6}" type="datetimeFigureOut">
              <a:rPr lang="en-US" smtClean="0"/>
              <a:t>11/9/2019</a:t>
            </a:fld>
            <a:endParaRPr lang="en-US" dirty="0"/>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90B6634-6B45-4CB9-9433-CFD9F4994D6F}" type="slidenum">
              <a:rPr lang="en-US" smtClean="0"/>
              <a:t>‹#›</a:t>
            </a:fld>
            <a:endParaRPr lang="en-US" dirty="0"/>
          </a:p>
        </p:txBody>
      </p:sp>
    </p:spTree>
    <p:extLst>
      <p:ext uri="{BB962C8B-B14F-4D97-AF65-F5344CB8AC3E}">
        <p14:creationId xmlns:p14="http://schemas.microsoft.com/office/powerpoint/2010/main" val="174949646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a:solidFill>
                  <a:schemeClr val="tx1"/>
                </a:solidFill>
                <a:effectLst/>
                <a:latin typeface="+mn-lt"/>
                <a:ea typeface="+mn-ea"/>
                <a:cs typeface="+mn-cs"/>
              </a:rPr>
              <a:t>Introduction Slide</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Hello everyone, I’m William Du and I’m currently a second year PhD student here at Rutgers. Today I wanted to present to you guys today a framework for identifying audit process that are suitable for robotic process automation. </a:t>
            </a:r>
          </a:p>
          <a:p>
            <a:endParaRPr lang="en-US" dirty="0"/>
          </a:p>
        </p:txBody>
      </p:sp>
      <p:sp>
        <p:nvSpPr>
          <p:cNvPr id="4" name="Slide Number Placeholder 3"/>
          <p:cNvSpPr>
            <a:spLocks noGrp="1"/>
          </p:cNvSpPr>
          <p:nvPr>
            <p:ph type="sldNum" sz="quarter" idx="5"/>
          </p:nvPr>
        </p:nvSpPr>
        <p:spPr/>
        <p:txBody>
          <a:bodyPr/>
          <a:lstStyle/>
          <a:p>
            <a:fld id="{D90B6634-6B45-4CB9-9433-CFD9F4994D6F}" type="slidenum">
              <a:rPr lang="en-US" smtClean="0"/>
              <a:t>1</a:t>
            </a:fld>
            <a:endParaRPr lang="en-US" dirty="0"/>
          </a:p>
        </p:txBody>
      </p:sp>
    </p:spTree>
    <p:extLst>
      <p:ext uri="{BB962C8B-B14F-4D97-AF65-F5344CB8AC3E}">
        <p14:creationId xmlns:p14="http://schemas.microsoft.com/office/powerpoint/2010/main" val="126875600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a:solidFill>
                  <a:schemeClr val="tx1"/>
                </a:solidFill>
                <a:effectLst/>
                <a:latin typeface="+mn-lt"/>
                <a:ea typeface="+mn-ea"/>
                <a:cs typeface="+mn-cs"/>
              </a:rPr>
              <a:t>Step 4</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Then based on the comparison of characteristics, we can identify which segments of the process have the highest suitability for automation </a:t>
            </a:r>
          </a:p>
          <a:p>
            <a:endParaRPr lang="en-US" dirty="0"/>
          </a:p>
        </p:txBody>
      </p:sp>
      <p:sp>
        <p:nvSpPr>
          <p:cNvPr id="4" name="Slide Number Placeholder 3"/>
          <p:cNvSpPr>
            <a:spLocks noGrp="1"/>
          </p:cNvSpPr>
          <p:nvPr>
            <p:ph type="sldNum" sz="quarter" idx="5"/>
          </p:nvPr>
        </p:nvSpPr>
        <p:spPr/>
        <p:txBody>
          <a:bodyPr/>
          <a:lstStyle/>
          <a:p>
            <a:fld id="{D90B6634-6B45-4CB9-9433-CFD9F4994D6F}" type="slidenum">
              <a:rPr lang="en-US" smtClean="0"/>
              <a:t>10</a:t>
            </a:fld>
            <a:endParaRPr lang="en-US" dirty="0"/>
          </a:p>
        </p:txBody>
      </p:sp>
    </p:spTree>
    <p:extLst>
      <p:ext uri="{BB962C8B-B14F-4D97-AF65-F5344CB8AC3E}">
        <p14:creationId xmlns:p14="http://schemas.microsoft.com/office/powerpoint/2010/main" val="173291874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a:solidFill>
                  <a:schemeClr val="tx1"/>
                </a:solidFill>
                <a:effectLst/>
                <a:latin typeface="+mn-lt"/>
                <a:ea typeface="+mn-ea"/>
                <a:cs typeface="+mn-cs"/>
              </a:rPr>
              <a:t>Step 5</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Finally, in step 5, we can simulate and test the automation of each selected segment using software’s such as Ui Path or Automation Anywhere. And if we find that some of the segments are not entirely automatable, we can go back to step 1 to resegment the process into activities that better separate the automatable activities from the complex activities. </a:t>
            </a:r>
          </a:p>
          <a:p>
            <a:endParaRPr lang="en-US" dirty="0"/>
          </a:p>
        </p:txBody>
      </p:sp>
      <p:sp>
        <p:nvSpPr>
          <p:cNvPr id="4" name="Slide Number Placeholder 3"/>
          <p:cNvSpPr>
            <a:spLocks noGrp="1"/>
          </p:cNvSpPr>
          <p:nvPr>
            <p:ph type="sldNum" sz="quarter" idx="5"/>
          </p:nvPr>
        </p:nvSpPr>
        <p:spPr/>
        <p:txBody>
          <a:bodyPr/>
          <a:lstStyle/>
          <a:p>
            <a:fld id="{D90B6634-6B45-4CB9-9433-CFD9F4994D6F}" type="slidenum">
              <a:rPr lang="en-US" smtClean="0"/>
              <a:t>11</a:t>
            </a:fld>
            <a:endParaRPr lang="en-US" dirty="0"/>
          </a:p>
        </p:txBody>
      </p:sp>
    </p:spTree>
    <p:extLst>
      <p:ext uri="{BB962C8B-B14F-4D97-AF65-F5344CB8AC3E}">
        <p14:creationId xmlns:p14="http://schemas.microsoft.com/office/powerpoint/2010/main" val="395070468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a:solidFill>
                  <a:schemeClr val="tx1"/>
                </a:solidFill>
                <a:effectLst/>
                <a:latin typeface="+mn-lt"/>
                <a:ea typeface="+mn-ea"/>
                <a:cs typeface="+mn-cs"/>
              </a:rPr>
              <a:t>What is RPA slide?</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I wanted to start off with introducing RPA first. I’m sure most of you in this room have already been introduced or exposed to the concept of RPA. So, I wanted to briefly introduce it to those who haven’t. RPA is a preprogrammed software that uses business rules and predefined activities to automate the execution of a combination of processes, activities, transactions and tasks. Basically, RPA are robots who can reperform repetitive human tasks. </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RPA has a huge potential in auditing. Manual and repetitive audit tasks such as reconciliations, internal control testing, and substantive testing can be automated. The automation of these task would allow auditors to allocate more of their time and resources to audit areas that are more complex and spend time on items that are more prone to risk leading to higher audit quality. </a:t>
            </a:r>
          </a:p>
          <a:p>
            <a:endParaRPr lang="en-US" dirty="0"/>
          </a:p>
        </p:txBody>
      </p:sp>
      <p:sp>
        <p:nvSpPr>
          <p:cNvPr id="4" name="Slide Number Placeholder 3"/>
          <p:cNvSpPr>
            <a:spLocks noGrp="1"/>
          </p:cNvSpPr>
          <p:nvPr>
            <p:ph type="sldNum" sz="quarter" idx="5"/>
          </p:nvPr>
        </p:nvSpPr>
        <p:spPr/>
        <p:txBody>
          <a:bodyPr/>
          <a:lstStyle/>
          <a:p>
            <a:fld id="{D90B6634-6B45-4CB9-9433-CFD9F4994D6F}" type="slidenum">
              <a:rPr lang="en-US" smtClean="0"/>
              <a:t>2</a:t>
            </a:fld>
            <a:endParaRPr lang="en-US" dirty="0"/>
          </a:p>
        </p:txBody>
      </p:sp>
    </p:spTree>
    <p:extLst>
      <p:ext uri="{BB962C8B-B14F-4D97-AF65-F5344CB8AC3E}">
        <p14:creationId xmlns:p14="http://schemas.microsoft.com/office/powerpoint/2010/main" val="230492185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a:solidFill>
                  <a:schemeClr val="tx1"/>
                </a:solidFill>
                <a:effectLst/>
                <a:latin typeface="+mn-lt"/>
                <a:ea typeface="+mn-ea"/>
                <a:cs typeface="+mn-cs"/>
              </a:rPr>
              <a:t>Where is RPA most applicable slide? </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So where is RPA the most applicable in auditing? Because audit processes are complex in nature, not all audit procedures are suitable for RPA. So the question that I want to address in this presentation is to determine which audit processes if even a part of the process are suitable for automation. </a:t>
            </a:r>
          </a:p>
          <a:p>
            <a:endParaRPr lang="en-US" dirty="0"/>
          </a:p>
        </p:txBody>
      </p:sp>
      <p:sp>
        <p:nvSpPr>
          <p:cNvPr id="4" name="Slide Number Placeholder 3"/>
          <p:cNvSpPr>
            <a:spLocks noGrp="1"/>
          </p:cNvSpPr>
          <p:nvPr>
            <p:ph type="sldNum" sz="quarter" idx="5"/>
          </p:nvPr>
        </p:nvSpPr>
        <p:spPr/>
        <p:txBody>
          <a:bodyPr/>
          <a:lstStyle/>
          <a:p>
            <a:fld id="{D90B6634-6B45-4CB9-9433-CFD9F4994D6F}" type="slidenum">
              <a:rPr lang="en-US" smtClean="0"/>
              <a:t>3</a:t>
            </a:fld>
            <a:endParaRPr lang="en-US" dirty="0"/>
          </a:p>
        </p:txBody>
      </p:sp>
    </p:spTree>
    <p:extLst>
      <p:ext uri="{BB962C8B-B14F-4D97-AF65-F5344CB8AC3E}">
        <p14:creationId xmlns:p14="http://schemas.microsoft.com/office/powerpoint/2010/main" val="243728475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a:solidFill>
                  <a:schemeClr val="tx1"/>
                </a:solidFill>
                <a:effectLst/>
                <a:latin typeface="+mn-lt"/>
                <a:ea typeface="+mn-ea"/>
                <a:cs typeface="+mn-cs"/>
              </a:rPr>
              <a:t>Chart </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I wanted to show you this graph today introduced by </a:t>
            </a:r>
            <a:r>
              <a:rPr lang="en-US" sz="1200" kern="1200" dirty="0" err="1">
                <a:solidFill>
                  <a:schemeClr val="tx1"/>
                </a:solidFill>
                <a:effectLst/>
                <a:latin typeface="+mn-lt"/>
                <a:ea typeface="+mn-ea"/>
                <a:cs typeface="+mn-cs"/>
              </a:rPr>
              <a:t>Devanney</a:t>
            </a:r>
            <a:r>
              <a:rPr lang="en-US" sz="1200" kern="1200" dirty="0">
                <a:solidFill>
                  <a:schemeClr val="tx1"/>
                </a:solidFill>
                <a:effectLst/>
                <a:latin typeface="+mn-lt"/>
                <a:ea typeface="+mn-ea"/>
                <a:cs typeface="+mn-cs"/>
              </a:rPr>
              <a:t> which shows the realm of cognitive intelligence and the realm of robotic process automation. Cognitive intelligence uses learning from experience, such as artificial intelligence. These are typically less routine as the robot will change as it learns from more experience.  However, as you enter the realm of robotic process automation which is more manual and more routine, the potential for automation increases significantly. </a:t>
            </a:r>
          </a:p>
          <a:p>
            <a:endParaRPr lang="en-US" sz="1200" kern="1200" dirty="0">
              <a:solidFill>
                <a:schemeClr val="tx1"/>
              </a:solidFill>
              <a:effectLst/>
              <a:latin typeface="+mn-lt"/>
              <a:ea typeface="+mn-ea"/>
              <a:cs typeface="+mn-cs"/>
            </a:endParaRP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Software robots are defined into three categories. Task bot, Meta bot, and IQ bot. Task bot is typically fall under the realm of Robotic Process Automation. IQ bots would be more of artificial intelligence bots that would lie in the realm of cognitive intelligence. And Meta bots would fall in the middle between robotic process automation and cognitive intelligence. </a:t>
            </a:r>
          </a:p>
          <a:p>
            <a:endParaRPr lang="en-US" dirty="0"/>
          </a:p>
        </p:txBody>
      </p:sp>
      <p:sp>
        <p:nvSpPr>
          <p:cNvPr id="4" name="Slide Number Placeholder 3"/>
          <p:cNvSpPr>
            <a:spLocks noGrp="1"/>
          </p:cNvSpPr>
          <p:nvPr>
            <p:ph type="sldNum" sz="quarter" idx="5"/>
          </p:nvPr>
        </p:nvSpPr>
        <p:spPr/>
        <p:txBody>
          <a:bodyPr/>
          <a:lstStyle/>
          <a:p>
            <a:fld id="{D90B6634-6B45-4CB9-9433-CFD9F4994D6F}" type="slidenum">
              <a:rPr lang="en-US" smtClean="0"/>
              <a:t>4</a:t>
            </a:fld>
            <a:endParaRPr lang="en-US" dirty="0"/>
          </a:p>
        </p:txBody>
      </p:sp>
    </p:spTree>
    <p:extLst>
      <p:ext uri="{BB962C8B-B14F-4D97-AF65-F5344CB8AC3E}">
        <p14:creationId xmlns:p14="http://schemas.microsoft.com/office/powerpoint/2010/main" val="7138551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a:solidFill>
                  <a:schemeClr val="tx1"/>
                </a:solidFill>
                <a:effectLst/>
                <a:latin typeface="+mn-lt"/>
                <a:ea typeface="+mn-ea"/>
                <a:cs typeface="+mn-cs"/>
              </a:rPr>
              <a:t>Characteristics of Tasks Suitable for Automation</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For the purpose of my framework, I first want to define characteristics of tasks that are suitable for automation. These characteristics usually include activities that are high in volume, repetitive, time consuming, prone to error.</a:t>
            </a:r>
          </a:p>
          <a:p>
            <a:endParaRPr lang="en-US" dirty="0"/>
          </a:p>
        </p:txBody>
      </p:sp>
      <p:sp>
        <p:nvSpPr>
          <p:cNvPr id="4" name="Slide Number Placeholder 3"/>
          <p:cNvSpPr>
            <a:spLocks noGrp="1"/>
          </p:cNvSpPr>
          <p:nvPr>
            <p:ph type="sldNum" sz="quarter" idx="5"/>
          </p:nvPr>
        </p:nvSpPr>
        <p:spPr/>
        <p:txBody>
          <a:bodyPr/>
          <a:lstStyle/>
          <a:p>
            <a:fld id="{D90B6634-6B45-4CB9-9433-CFD9F4994D6F}" type="slidenum">
              <a:rPr lang="en-US" smtClean="0"/>
              <a:t>5</a:t>
            </a:fld>
            <a:endParaRPr lang="en-US" dirty="0"/>
          </a:p>
        </p:txBody>
      </p:sp>
    </p:spTree>
    <p:extLst>
      <p:ext uri="{BB962C8B-B14F-4D97-AF65-F5344CB8AC3E}">
        <p14:creationId xmlns:p14="http://schemas.microsoft.com/office/powerpoint/2010/main" val="402985885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a:solidFill>
                  <a:schemeClr val="tx1"/>
                </a:solidFill>
                <a:effectLst/>
                <a:latin typeface="+mn-lt"/>
                <a:ea typeface="+mn-ea"/>
                <a:cs typeface="+mn-cs"/>
              </a:rPr>
              <a:t>Overview of the Framework </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Now I wanted to introduce my framework </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Since Audit processes and plans may be different based on each firm and for each engagement, the starting point in my framework is to first choose the audit process.</a:t>
            </a:r>
          </a:p>
          <a:p>
            <a:endParaRPr lang="en-US" dirty="0"/>
          </a:p>
        </p:txBody>
      </p:sp>
      <p:sp>
        <p:nvSpPr>
          <p:cNvPr id="4" name="Slide Number Placeholder 3"/>
          <p:cNvSpPr>
            <a:spLocks noGrp="1"/>
          </p:cNvSpPr>
          <p:nvPr>
            <p:ph type="sldNum" sz="quarter" idx="5"/>
          </p:nvPr>
        </p:nvSpPr>
        <p:spPr/>
        <p:txBody>
          <a:bodyPr/>
          <a:lstStyle/>
          <a:p>
            <a:fld id="{D90B6634-6B45-4CB9-9433-CFD9F4994D6F}" type="slidenum">
              <a:rPr lang="en-US" smtClean="0"/>
              <a:t>6</a:t>
            </a:fld>
            <a:endParaRPr lang="en-US" dirty="0"/>
          </a:p>
        </p:txBody>
      </p:sp>
    </p:spTree>
    <p:extLst>
      <p:ext uri="{BB962C8B-B14F-4D97-AF65-F5344CB8AC3E}">
        <p14:creationId xmlns:p14="http://schemas.microsoft.com/office/powerpoint/2010/main" val="43609691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a:solidFill>
                  <a:schemeClr val="tx1"/>
                </a:solidFill>
                <a:effectLst/>
                <a:latin typeface="+mn-lt"/>
                <a:ea typeface="+mn-ea"/>
                <a:cs typeface="+mn-cs"/>
              </a:rPr>
              <a:t>Step 1</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Once we have selected our audit process, we want to first segment the audit process into several distinct activities. The goal of this step is to separate the simpler more automatable activities from the more complex activities in the process. </a:t>
            </a:r>
          </a:p>
          <a:p>
            <a:endParaRPr lang="en-US" dirty="0"/>
          </a:p>
        </p:txBody>
      </p:sp>
      <p:sp>
        <p:nvSpPr>
          <p:cNvPr id="4" name="Slide Number Placeholder 3"/>
          <p:cNvSpPr>
            <a:spLocks noGrp="1"/>
          </p:cNvSpPr>
          <p:nvPr>
            <p:ph type="sldNum" sz="quarter" idx="5"/>
          </p:nvPr>
        </p:nvSpPr>
        <p:spPr/>
        <p:txBody>
          <a:bodyPr/>
          <a:lstStyle/>
          <a:p>
            <a:fld id="{D90B6634-6B45-4CB9-9433-CFD9F4994D6F}" type="slidenum">
              <a:rPr lang="en-US" smtClean="0"/>
              <a:t>7</a:t>
            </a:fld>
            <a:endParaRPr lang="en-US" dirty="0"/>
          </a:p>
        </p:txBody>
      </p:sp>
    </p:spTree>
    <p:extLst>
      <p:ext uri="{BB962C8B-B14F-4D97-AF65-F5344CB8AC3E}">
        <p14:creationId xmlns:p14="http://schemas.microsoft.com/office/powerpoint/2010/main" val="181774248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a:solidFill>
                  <a:schemeClr val="tx1"/>
                </a:solidFill>
                <a:effectLst/>
                <a:latin typeface="+mn-lt"/>
                <a:ea typeface="+mn-ea"/>
                <a:cs typeface="+mn-cs"/>
              </a:rPr>
              <a:t>Step 2</a:t>
            </a:r>
          </a:p>
          <a:p>
            <a:r>
              <a:rPr lang="en-US" sz="1200" b="1"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Then once we have segmented our audit process into several distinct activities, we can then assign classifications based on the characteristics to each activity. Earlier I introduced the characteristics for tasks that are suitable for automation. Here the characteristics for classifications could include characteristics for automation and characteristics for more complex tasks. </a:t>
            </a:r>
          </a:p>
          <a:p>
            <a:endParaRPr lang="en-US" dirty="0"/>
          </a:p>
        </p:txBody>
      </p:sp>
      <p:sp>
        <p:nvSpPr>
          <p:cNvPr id="4" name="Slide Number Placeholder 3"/>
          <p:cNvSpPr>
            <a:spLocks noGrp="1"/>
          </p:cNvSpPr>
          <p:nvPr>
            <p:ph type="sldNum" sz="quarter" idx="5"/>
          </p:nvPr>
        </p:nvSpPr>
        <p:spPr/>
        <p:txBody>
          <a:bodyPr/>
          <a:lstStyle/>
          <a:p>
            <a:fld id="{D90B6634-6B45-4CB9-9433-CFD9F4994D6F}" type="slidenum">
              <a:rPr lang="en-US" smtClean="0"/>
              <a:t>8</a:t>
            </a:fld>
            <a:endParaRPr lang="en-US" dirty="0"/>
          </a:p>
        </p:txBody>
      </p:sp>
    </p:spTree>
    <p:extLst>
      <p:ext uri="{BB962C8B-B14F-4D97-AF65-F5344CB8AC3E}">
        <p14:creationId xmlns:p14="http://schemas.microsoft.com/office/powerpoint/2010/main" val="83867028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a:solidFill>
                  <a:schemeClr val="tx1"/>
                </a:solidFill>
                <a:effectLst/>
                <a:latin typeface="+mn-lt"/>
                <a:ea typeface="+mn-ea"/>
                <a:cs typeface="+mn-cs"/>
              </a:rPr>
              <a:t>Step 3</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Then once each segment has been assigned characteristics, we can compare the assigned characteristics to the set of characteristics that are most suitable for automation. </a:t>
            </a:r>
          </a:p>
          <a:p>
            <a:endParaRPr lang="en-US" dirty="0"/>
          </a:p>
        </p:txBody>
      </p:sp>
      <p:sp>
        <p:nvSpPr>
          <p:cNvPr id="4" name="Slide Number Placeholder 3"/>
          <p:cNvSpPr>
            <a:spLocks noGrp="1"/>
          </p:cNvSpPr>
          <p:nvPr>
            <p:ph type="sldNum" sz="quarter" idx="5"/>
          </p:nvPr>
        </p:nvSpPr>
        <p:spPr/>
        <p:txBody>
          <a:bodyPr/>
          <a:lstStyle/>
          <a:p>
            <a:fld id="{D90B6634-6B45-4CB9-9433-CFD9F4994D6F}" type="slidenum">
              <a:rPr lang="en-US" smtClean="0"/>
              <a:t>9</a:t>
            </a:fld>
            <a:endParaRPr lang="en-US" dirty="0"/>
          </a:p>
        </p:txBody>
      </p:sp>
    </p:spTree>
    <p:extLst>
      <p:ext uri="{BB962C8B-B14F-4D97-AF65-F5344CB8AC3E}">
        <p14:creationId xmlns:p14="http://schemas.microsoft.com/office/powerpoint/2010/main" val="43994375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9"/>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 y="0"/>
            <a:ext cx="9142413" cy="6858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5" name="Picture 10"/>
          <p:cNvPicPr>
            <a:picLocks noChangeAspect="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395289" y="381000"/>
            <a:ext cx="2832100" cy="9906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4098" name="Rectangle 2"/>
          <p:cNvSpPr>
            <a:spLocks noGrp="1" noChangeArrowheads="1"/>
          </p:cNvSpPr>
          <p:nvPr>
            <p:ph type="ctrTitle"/>
          </p:nvPr>
        </p:nvSpPr>
        <p:spPr>
          <a:xfrm>
            <a:off x="685800" y="2130427"/>
            <a:ext cx="7772400" cy="1470025"/>
          </a:xfrm>
        </p:spPr>
        <p:txBody>
          <a:bodyPr/>
          <a:lstStyle>
            <a:lvl1pPr algn="ctr">
              <a:defRPr>
                <a:solidFill>
                  <a:schemeClr val="bg1"/>
                </a:solidFill>
              </a:defRPr>
            </a:lvl1pPr>
          </a:lstStyle>
          <a:p>
            <a:r>
              <a:rPr lang="en-US"/>
              <a:t>Click to edit Master title style</a:t>
            </a:r>
            <a:endParaRPr lang="en-US" dirty="0"/>
          </a:p>
        </p:txBody>
      </p:sp>
      <p:sp>
        <p:nvSpPr>
          <p:cNvPr id="4099" name="Rectangle 3"/>
          <p:cNvSpPr>
            <a:spLocks noGrp="1" noChangeArrowheads="1"/>
          </p:cNvSpPr>
          <p:nvPr>
            <p:ph type="subTitle" idx="1"/>
          </p:nvPr>
        </p:nvSpPr>
        <p:spPr>
          <a:xfrm>
            <a:off x="1371600" y="3886200"/>
            <a:ext cx="6400800" cy="1752600"/>
          </a:xfrm>
        </p:spPr>
        <p:txBody>
          <a:bodyPr/>
          <a:lstStyle>
            <a:lvl1pPr marL="0" indent="0" algn="ctr">
              <a:buFontTx/>
              <a:buNone/>
              <a:defRPr>
                <a:solidFill>
                  <a:schemeClr val="bg1"/>
                </a:solidFill>
              </a:defRPr>
            </a:lvl1pPr>
          </a:lstStyle>
          <a:p>
            <a:r>
              <a:rPr lang="en-US"/>
              <a:t>Click to edit Master subtitle style</a:t>
            </a:r>
          </a:p>
        </p:txBody>
      </p:sp>
    </p:spTree>
    <p:extLst>
      <p:ext uri="{BB962C8B-B14F-4D97-AF65-F5344CB8AC3E}">
        <p14:creationId xmlns:p14="http://schemas.microsoft.com/office/powerpoint/2010/main" val="325785495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6"/>
          <p:cNvSpPr>
            <a:spLocks noGrp="1" noChangeArrowheads="1"/>
          </p:cNvSpPr>
          <p:nvPr>
            <p:ph type="sldNum" sz="quarter" idx="10"/>
          </p:nvPr>
        </p:nvSpPr>
        <p:spPr>
          <a:ln/>
        </p:spPr>
        <p:txBody>
          <a:bodyPr/>
          <a:lstStyle>
            <a:lvl1pPr>
              <a:defRPr/>
            </a:lvl1pPr>
          </a:lstStyle>
          <a:p>
            <a:fld id="{34883074-31B1-46AD-8192-3FC8105A6AA1}" type="slidenum">
              <a:rPr lang="en-US" smtClean="0"/>
              <a:t>‹#›</a:t>
            </a:fld>
            <a:endParaRPr lang="en-US" dirty="0"/>
          </a:p>
        </p:txBody>
      </p:sp>
    </p:spTree>
    <p:extLst>
      <p:ext uri="{BB962C8B-B14F-4D97-AF65-F5344CB8AC3E}">
        <p14:creationId xmlns:p14="http://schemas.microsoft.com/office/powerpoint/2010/main" val="315886124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609600"/>
            <a:ext cx="2057400" cy="54483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609600"/>
            <a:ext cx="6019800" cy="5448300"/>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6"/>
          <p:cNvSpPr>
            <a:spLocks noGrp="1" noChangeArrowheads="1"/>
          </p:cNvSpPr>
          <p:nvPr>
            <p:ph type="sldNum" sz="quarter" idx="10"/>
          </p:nvPr>
        </p:nvSpPr>
        <p:spPr>
          <a:ln/>
        </p:spPr>
        <p:txBody>
          <a:bodyPr/>
          <a:lstStyle>
            <a:lvl1pPr>
              <a:defRPr/>
            </a:lvl1pPr>
          </a:lstStyle>
          <a:p>
            <a:fld id="{34883074-31B1-46AD-8192-3FC8105A6AA1}" type="slidenum">
              <a:rPr lang="en-US" smtClean="0"/>
              <a:t>‹#›</a:t>
            </a:fld>
            <a:endParaRPr lang="en-US" dirty="0"/>
          </a:p>
        </p:txBody>
      </p:sp>
    </p:spTree>
    <p:extLst>
      <p:ext uri="{BB962C8B-B14F-4D97-AF65-F5344CB8AC3E}">
        <p14:creationId xmlns:p14="http://schemas.microsoft.com/office/powerpoint/2010/main" val="113606012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6"/>
          <p:cNvSpPr>
            <a:spLocks noGrp="1" noChangeArrowheads="1"/>
          </p:cNvSpPr>
          <p:nvPr>
            <p:ph type="sldNum" sz="quarter" idx="10"/>
          </p:nvPr>
        </p:nvSpPr>
        <p:spPr>
          <a:ln/>
        </p:spPr>
        <p:txBody>
          <a:bodyPr/>
          <a:lstStyle>
            <a:lvl1pPr>
              <a:defRPr/>
            </a:lvl1pPr>
          </a:lstStyle>
          <a:p>
            <a:fld id="{34883074-31B1-46AD-8192-3FC8105A6AA1}" type="slidenum">
              <a:rPr lang="en-US" smtClean="0"/>
              <a:t>‹#›</a:t>
            </a:fld>
            <a:endParaRPr lang="en-US" dirty="0"/>
          </a:p>
        </p:txBody>
      </p:sp>
    </p:spTree>
    <p:extLst>
      <p:ext uri="{BB962C8B-B14F-4D97-AF65-F5344CB8AC3E}">
        <p14:creationId xmlns:p14="http://schemas.microsoft.com/office/powerpoint/2010/main" val="350368713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2"/>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Edit Master text styles</a:t>
            </a:r>
          </a:p>
        </p:txBody>
      </p:sp>
      <p:sp>
        <p:nvSpPr>
          <p:cNvPr id="4" name="Rectangle 6"/>
          <p:cNvSpPr>
            <a:spLocks noGrp="1" noChangeArrowheads="1"/>
          </p:cNvSpPr>
          <p:nvPr>
            <p:ph type="sldNum" sz="quarter" idx="10"/>
          </p:nvPr>
        </p:nvSpPr>
        <p:spPr>
          <a:ln/>
        </p:spPr>
        <p:txBody>
          <a:bodyPr/>
          <a:lstStyle>
            <a:lvl1pPr>
              <a:defRPr/>
            </a:lvl1pPr>
          </a:lstStyle>
          <a:p>
            <a:fld id="{34883074-31B1-46AD-8192-3FC8105A6AA1}" type="slidenum">
              <a:rPr lang="en-US" smtClean="0"/>
              <a:t>‹#›</a:t>
            </a:fld>
            <a:endParaRPr lang="en-US" dirty="0"/>
          </a:p>
        </p:txBody>
      </p:sp>
    </p:spTree>
    <p:extLst>
      <p:ext uri="{BB962C8B-B14F-4D97-AF65-F5344CB8AC3E}">
        <p14:creationId xmlns:p14="http://schemas.microsoft.com/office/powerpoint/2010/main" val="6520646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524000"/>
            <a:ext cx="4038600" cy="45339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524000"/>
            <a:ext cx="4038600" cy="45339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6"/>
          <p:cNvSpPr>
            <a:spLocks noGrp="1" noChangeArrowheads="1"/>
          </p:cNvSpPr>
          <p:nvPr>
            <p:ph type="sldNum" sz="quarter" idx="10"/>
          </p:nvPr>
        </p:nvSpPr>
        <p:spPr>
          <a:ln/>
        </p:spPr>
        <p:txBody>
          <a:bodyPr/>
          <a:lstStyle>
            <a:lvl1pPr>
              <a:defRPr/>
            </a:lvl1pPr>
          </a:lstStyle>
          <a:p>
            <a:fld id="{34883074-31B1-46AD-8192-3FC8105A6AA1}" type="slidenum">
              <a:rPr lang="en-US" smtClean="0"/>
              <a:t>‹#›</a:t>
            </a:fld>
            <a:endParaRPr lang="en-US" dirty="0"/>
          </a:p>
        </p:txBody>
      </p:sp>
    </p:spTree>
    <p:extLst>
      <p:ext uri="{BB962C8B-B14F-4D97-AF65-F5344CB8AC3E}">
        <p14:creationId xmlns:p14="http://schemas.microsoft.com/office/powerpoint/2010/main" val="243608162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45026"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6"/>
          <p:cNvSpPr>
            <a:spLocks noGrp="1" noChangeArrowheads="1"/>
          </p:cNvSpPr>
          <p:nvPr>
            <p:ph type="sldNum" sz="quarter" idx="10"/>
          </p:nvPr>
        </p:nvSpPr>
        <p:spPr>
          <a:ln/>
        </p:spPr>
        <p:txBody>
          <a:bodyPr/>
          <a:lstStyle>
            <a:lvl1pPr>
              <a:defRPr/>
            </a:lvl1pPr>
          </a:lstStyle>
          <a:p>
            <a:fld id="{34883074-31B1-46AD-8192-3FC8105A6AA1}" type="slidenum">
              <a:rPr lang="en-US" smtClean="0"/>
              <a:t>‹#›</a:t>
            </a:fld>
            <a:endParaRPr lang="en-US" dirty="0"/>
          </a:p>
        </p:txBody>
      </p:sp>
    </p:spTree>
    <p:extLst>
      <p:ext uri="{BB962C8B-B14F-4D97-AF65-F5344CB8AC3E}">
        <p14:creationId xmlns:p14="http://schemas.microsoft.com/office/powerpoint/2010/main" val="116214005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6"/>
          <p:cNvSpPr>
            <a:spLocks noGrp="1" noChangeArrowheads="1"/>
          </p:cNvSpPr>
          <p:nvPr>
            <p:ph type="sldNum" sz="quarter" idx="10"/>
          </p:nvPr>
        </p:nvSpPr>
        <p:spPr>
          <a:ln/>
        </p:spPr>
        <p:txBody>
          <a:bodyPr/>
          <a:lstStyle>
            <a:lvl1pPr>
              <a:defRPr/>
            </a:lvl1pPr>
          </a:lstStyle>
          <a:p>
            <a:fld id="{34883074-31B1-46AD-8192-3FC8105A6AA1}" type="slidenum">
              <a:rPr lang="en-US" smtClean="0"/>
              <a:t>‹#›</a:t>
            </a:fld>
            <a:endParaRPr lang="en-US" dirty="0"/>
          </a:p>
        </p:txBody>
      </p:sp>
    </p:spTree>
    <p:extLst>
      <p:ext uri="{BB962C8B-B14F-4D97-AF65-F5344CB8AC3E}">
        <p14:creationId xmlns:p14="http://schemas.microsoft.com/office/powerpoint/2010/main" val="218720876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6"/>
          <p:cNvSpPr>
            <a:spLocks noGrp="1" noChangeArrowheads="1"/>
          </p:cNvSpPr>
          <p:nvPr>
            <p:ph type="sldNum" sz="quarter" idx="10"/>
          </p:nvPr>
        </p:nvSpPr>
        <p:spPr>
          <a:ln/>
        </p:spPr>
        <p:txBody>
          <a:bodyPr/>
          <a:lstStyle>
            <a:lvl1pPr>
              <a:defRPr/>
            </a:lvl1pPr>
          </a:lstStyle>
          <a:p>
            <a:fld id="{34883074-31B1-46AD-8192-3FC8105A6AA1}" type="slidenum">
              <a:rPr lang="en-US" smtClean="0"/>
              <a:t>‹#›</a:t>
            </a:fld>
            <a:endParaRPr lang="en-US" dirty="0"/>
          </a:p>
        </p:txBody>
      </p:sp>
    </p:spTree>
    <p:extLst>
      <p:ext uri="{BB962C8B-B14F-4D97-AF65-F5344CB8AC3E}">
        <p14:creationId xmlns:p14="http://schemas.microsoft.com/office/powerpoint/2010/main" val="135603054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2"/>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435102"/>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Rectangle 6"/>
          <p:cNvSpPr>
            <a:spLocks noGrp="1" noChangeArrowheads="1"/>
          </p:cNvSpPr>
          <p:nvPr>
            <p:ph type="sldNum" sz="quarter" idx="10"/>
          </p:nvPr>
        </p:nvSpPr>
        <p:spPr>
          <a:ln/>
        </p:spPr>
        <p:txBody>
          <a:bodyPr/>
          <a:lstStyle>
            <a:lvl1pPr>
              <a:defRPr/>
            </a:lvl1pPr>
          </a:lstStyle>
          <a:p>
            <a:fld id="{34883074-31B1-46AD-8192-3FC8105A6AA1}" type="slidenum">
              <a:rPr lang="en-US" smtClean="0"/>
              <a:t>‹#›</a:t>
            </a:fld>
            <a:endParaRPr lang="en-US" dirty="0"/>
          </a:p>
        </p:txBody>
      </p:sp>
    </p:spTree>
    <p:extLst>
      <p:ext uri="{BB962C8B-B14F-4D97-AF65-F5344CB8AC3E}">
        <p14:creationId xmlns:p14="http://schemas.microsoft.com/office/powerpoint/2010/main" val="112029268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Rectangle 6"/>
          <p:cNvSpPr>
            <a:spLocks noGrp="1" noChangeArrowheads="1"/>
          </p:cNvSpPr>
          <p:nvPr>
            <p:ph type="sldNum" sz="quarter" idx="10"/>
          </p:nvPr>
        </p:nvSpPr>
        <p:spPr>
          <a:ln/>
        </p:spPr>
        <p:txBody>
          <a:bodyPr/>
          <a:lstStyle>
            <a:lvl1pPr>
              <a:defRPr/>
            </a:lvl1pPr>
          </a:lstStyle>
          <a:p>
            <a:fld id="{34883074-31B1-46AD-8192-3FC8105A6AA1}" type="slidenum">
              <a:rPr lang="en-US" smtClean="0"/>
              <a:t>‹#›</a:t>
            </a:fld>
            <a:endParaRPr lang="en-US" dirty="0"/>
          </a:p>
        </p:txBody>
      </p:sp>
    </p:spTree>
    <p:extLst>
      <p:ext uri="{BB962C8B-B14F-4D97-AF65-F5344CB8AC3E}">
        <p14:creationId xmlns:p14="http://schemas.microsoft.com/office/powerpoint/2010/main" val="301235378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emf"/></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3"/>
          <p:cNvPicPr>
            <a:picLocks noChangeAspect="1"/>
          </p:cNvPicPr>
          <p:nvPr/>
        </p:nvPicPr>
        <p:blipFill>
          <a:blip r:embed="rId13">
            <a:extLst>
              <a:ext uri="{28A0092B-C50C-407E-A947-70E740481C1C}">
                <a14:useLocalDpi xmlns:a14="http://schemas.microsoft.com/office/drawing/2010/main" val="0"/>
              </a:ext>
            </a:extLst>
          </a:blip>
          <a:srcRect/>
          <a:stretch>
            <a:fillRect/>
          </a:stretch>
        </p:blipFill>
        <p:spPr bwMode="auto">
          <a:xfrm>
            <a:off x="1" y="2"/>
            <a:ext cx="9142413" cy="6191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027" name="Rectangle 2"/>
          <p:cNvSpPr>
            <a:spLocks noGrp="1" noChangeArrowheads="1"/>
          </p:cNvSpPr>
          <p:nvPr>
            <p:ph type="title"/>
          </p:nvPr>
        </p:nvSpPr>
        <p:spPr bwMode="auto">
          <a:xfrm>
            <a:off x="457200" y="609600"/>
            <a:ext cx="8229600" cy="8080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8" name="Rectangle 3"/>
          <p:cNvSpPr>
            <a:spLocks noGrp="1" noChangeArrowheads="1"/>
          </p:cNvSpPr>
          <p:nvPr>
            <p:ph type="body" idx="1"/>
          </p:nvPr>
        </p:nvSpPr>
        <p:spPr bwMode="auto">
          <a:xfrm>
            <a:off x="457200" y="1524000"/>
            <a:ext cx="8229600" cy="45339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solidFill>
                  <a:srgbClr val="5F5F5F"/>
                </a:solidFill>
              </a:defRPr>
            </a:lvl1pPr>
          </a:lstStyle>
          <a:p>
            <a:fld id="{34883074-31B1-46AD-8192-3FC8105A6AA1}" type="slidenum">
              <a:rPr lang="en-US" smtClean="0"/>
              <a:t>‹#›</a:t>
            </a:fld>
            <a:endParaRPr lang="en-US" dirty="0"/>
          </a:p>
        </p:txBody>
      </p:sp>
      <p:sp>
        <p:nvSpPr>
          <p:cNvPr id="1031" name="Text Box 10"/>
          <p:cNvSpPr txBox="1">
            <a:spLocks noChangeArrowheads="1"/>
          </p:cNvSpPr>
          <p:nvPr/>
        </p:nvSpPr>
        <p:spPr bwMode="auto">
          <a:xfrm>
            <a:off x="4876800" y="98427"/>
            <a:ext cx="4191000" cy="3968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Geneva" charset="0"/>
                <a:cs typeface="Geneva" charset="0"/>
              </a:defRPr>
            </a:lvl1pPr>
            <a:lvl2pPr marL="742950" indent="-285750" eaLnBrk="0" hangingPunct="0">
              <a:defRPr sz="2400">
                <a:solidFill>
                  <a:schemeClr val="tx1"/>
                </a:solidFill>
                <a:latin typeface="Arial" charset="0"/>
                <a:ea typeface="Geneva" charset="0"/>
              </a:defRPr>
            </a:lvl2pPr>
            <a:lvl3pPr marL="1143000" indent="-228600" eaLnBrk="0" hangingPunct="0">
              <a:defRPr sz="2400">
                <a:solidFill>
                  <a:schemeClr val="tx1"/>
                </a:solidFill>
                <a:latin typeface="Arial" charset="0"/>
                <a:ea typeface="Geneva" charset="0"/>
              </a:defRPr>
            </a:lvl3pPr>
            <a:lvl4pPr marL="1600200" indent="-228600" eaLnBrk="0" hangingPunct="0">
              <a:defRPr sz="2400">
                <a:solidFill>
                  <a:schemeClr val="tx1"/>
                </a:solidFill>
                <a:latin typeface="Arial" charset="0"/>
                <a:ea typeface="Geneva" charset="0"/>
              </a:defRPr>
            </a:lvl4pPr>
            <a:lvl5pPr marL="2057400" indent="-228600" eaLnBrk="0" hangingPunct="0">
              <a:defRPr sz="2400">
                <a:solidFill>
                  <a:schemeClr val="tx1"/>
                </a:solidFill>
                <a:latin typeface="Arial" charset="0"/>
                <a:ea typeface="Geneva" charset="0"/>
              </a:defRPr>
            </a:lvl5pPr>
            <a:lvl6pPr marL="2514600" indent="-228600" eaLnBrk="0" fontAlgn="base" hangingPunct="0">
              <a:spcBef>
                <a:spcPct val="0"/>
              </a:spcBef>
              <a:spcAft>
                <a:spcPct val="0"/>
              </a:spcAft>
              <a:defRPr sz="2400">
                <a:solidFill>
                  <a:schemeClr val="tx1"/>
                </a:solidFill>
                <a:latin typeface="Arial" charset="0"/>
                <a:ea typeface="Geneva" charset="0"/>
              </a:defRPr>
            </a:lvl6pPr>
            <a:lvl7pPr marL="2971800" indent="-228600" eaLnBrk="0" fontAlgn="base" hangingPunct="0">
              <a:spcBef>
                <a:spcPct val="0"/>
              </a:spcBef>
              <a:spcAft>
                <a:spcPct val="0"/>
              </a:spcAft>
              <a:defRPr sz="2400">
                <a:solidFill>
                  <a:schemeClr val="tx1"/>
                </a:solidFill>
                <a:latin typeface="Arial" charset="0"/>
                <a:ea typeface="Geneva" charset="0"/>
              </a:defRPr>
            </a:lvl7pPr>
            <a:lvl8pPr marL="3429000" indent="-228600" eaLnBrk="0" fontAlgn="base" hangingPunct="0">
              <a:spcBef>
                <a:spcPct val="0"/>
              </a:spcBef>
              <a:spcAft>
                <a:spcPct val="0"/>
              </a:spcAft>
              <a:defRPr sz="2400">
                <a:solidFill>
                  <a:schemeClr val="tx1"/>
                </a:solidFill>
                <a:latin typeface="Arial" charset="0"/>
                <a:ea typeface="Geneva" charset="0"/>
              </a:defRPr>
            </a:lvl8pPr>
            <a:lvl9pPr marL="3886200" indent="-228600" eaLnBrk="0" fontAlgn="base" hangingPunct="0">
              <a:spcBef>
                <a:spcPct val="0"/>
              </a:spcBef>
              <a:spcAft>
                <a:spcPct val="0"/>
              </a:spcAft>
              <a:defRPr sz="2400">
                <a:solidFill>
                  <a:schemeClr val="tx1"/>
                </a:solidFill>
                <a:latin typeface="Arial" charset="0"/>
                <a:ea typeface="Geneva" charset="0"/>
              </a:defRPr>
            </a:lvl9pPr>
          </a:lstStyle>
          <a:p>
            <a:pPr algn="r" eaLnBrk="1" hangingPunct="1">
              <a:spcBef>
                <a:spcPct val="50000"/>
              </a:spcBef>
              <a:defRPr/>
            </a:pPr>
            <a:endParaRPr lang="en-US" sz="2000" dirty="0">
              <a:solidFill>
                <a:schemeClr val="bg1"/>
              </a:solidFill>
            </a:endParaRPr>
          </a:p>
        </p:txBody>
      </p:sp>
      <p:pic>
        <p:nvPicPr>
          <p:cNvPr id="1033" name="Picture 2"/>
          <p:cNvPicPr>
            <a:picLocks noChangeAspect="1"/>
          </p:cNvPicPr>
          <p:nvPr/>
        </p:nvPicPr>
        <p:blipFill>
          <a:blip r:embed="rId14" cstate="email">
            <a:extLst>
              <a:ext uri="{28A0092B-C50C-407E-A947-70E740481C1C}">
                <a14:useLocalDpi xmlns:a14="http://schemas.microsoft.com/office/drawing/2010/main" val="0"/>
              </a:ext>
            </a:extLst>
          </a:blip>
          <a:srcRect/>
          <a:stretch>
            <a:fillRect/>
          </a:stretch>
        </p:blipFill>
        <p:spPr bwMode="auto">
          <a:xfrm>
            <a:off x="376239" y="144463"/>
            <a:ext cx="1441450" cy="3873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30373010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fontAlgn="base" hangingPunct="1">
        <a:spcBef>
          <a:spcPct val="0"/>
        </a:spcBef>
        <a:spcAft>
          <a:spcPct val="0"/>
        </a:spcAft>
        <a:defRPr sz="3000">
          <a:solidFill>
            <a:schemeClr val="tx2"/>
          </a:solidFill>
          <a:latin typeface="+mj-lt"/>
          <a:ea typeface="ヒラギノ角ゴ Pro W3" charset="0"/>
          <a:cs typeface="Geneva" charset="0"/>
        </a:defRPr>
      </a:lvl1pPr>
      <a:lvl2pPr algn="l" rtl="0" eaLnBrk="1" fontAlgn="base" hangingPunct="1">
        <a:spcBef>
          <a:spcPct val="0"/>
        </a:spcBef>
        <a:spcAft>
          <a:spcPct val="0"/>
        </a:spcAft>
        <a:defRPr sz="3000">
          <a:solidFill>
            <a:schemeClr val="tx2"/>
          </a:solidFill>
          <a:latin typeface="Arial" charset="0"/>
          <a:ea typeface="ヒラギノ角ゴ Pro W3" charset="0"/>
          <a:cs typeface="Geneva" charset="0"/>
        </a:defRPr>
      </a:lvl2pPr>
      <a:lvl3pPr algn="l" rtl="0" eaLnBrk="1" fontAlgn="base" hangingPunct="1">
        <a:spcBef>
          <a:spcPct val="0"/>
        </a:spcBef>
        <a:spcAft>
          <a:spcPct val="0"/>
        </a:spcAft>
        <a:defRPr sz="3000">
          <a:solidFill>
            <a:schemeClr val="tx2"/>
          </a:solidFill>
          <a:latin typeface="Arial" charset="0"/>
          <a:ea typeface="ヒラギノ角ゴ Pro W3" charset="0"/>
          <a:cs typeface="Geneva" charset="0"/>
        </a:defRPr>
      </a:lvl3pPr>
      <a:lvl4pPr algn="l" rtl="0" eaLnBrk="1" fontAlgn="base" hangingPunct="1">
        <a:spcBef>
          <a:spcPct val="0"/>
        </a:spcBef>
        <a:spcAft>
          <a:spcPct val="0"/>
        </a:spcAft>
        <a:defRPr sz="3000">
          <a:solidFill>
            <a:schemeClr val="tx2"/>
          </a:solidFill>
          <a:latin typeface="Arial" charset="0"/>
          <a:ea typeface="ヒラギノ角ゴ Pro W3" charset="0"/>
          <a:cs typeface="Geneva" charset="0"/>
        </a:defRPr>
      </a:lvl4pPr>
      <a:lvl5pPr algn="l" rtl="0" eaLnBrk="1" fontAlgn="base" hangingPunct="1">
        <a:spcBef>
          <a:spcPct val="0"/>
        </a:spcBef>
        <a:spcAft>
          <a:spcPct val="0"/>
        </a:spcAft>
        <a:defRPr sz="3000">
          <a:solidFill>
            <a:schemeClr val="tx2"/>
          </a:solidFill>
          <a:latin typeface="Arial" charset="0"/>
          <a:ea typeface="ヒラギノ角ゴ Pro W3" charset="0"/>
          <a:cs typeface="Geneva" charset="0"/>
        </a:defRPr>
      </a:lvl5pPr>
      <a:lvl6pPr marL="457200" algn="l" rtl="0" eaLnBrk="1" fontAlgn="base" hangingPunct="1">
        <a:spcBef>
          <a:spcPct val="0"/>
        </a:spcBef>
        <a:spcAft>
          <a:spcPct val="0"/>
        </a:spcAft>
        <a:defRPr sz="3000">
          <a:solidFill>
            <a:schemeClr val="tx2"/>
          </a:solidFill>
          <a:latin typeface="Arial" charset="0"/>
        </a:defRPr>
      </a:lvl6pPr>
      <a:lvl7pPr marL="914400" algn="l" rtl="0" eaLnBrk="1" fontAlgn="base" hangingPunct="1">
        <a:spcBef>
          <a:spcPct val="0"/>
        </a:spcBef>
        <a:spcAft>
          <a:spcPct val="0"/>
        </a:spcAft>
        <a:defRPr sz="3000">
          <a:solidFill>
            <a:schemeClr val="tx2"/>
          </a:solidFill>
          <a:latin typeface="Arial" charset="0"/>
        </a:defRPr>
      </a:lvl7pPr>
      <a:lvl8pPr marL="1371600" algn="l" rtl="0" eaLnBrk="1" fontAlgn="base" hangingPunct="1">
        <a:spcBef>
          <a:spcPct val="0"/>
        </a:spcBef>
        <a:spcAft>
          <a:spcPct val="0"/>
        </a:spcAft>
        <a:defRPr sz="3000">
          <a:solidFill>
            <a:schemeClr val="tx2"/>
          </a:solidFill>
          <a:latin typeface="Arial" charset="0"/>
        </a:defRPr>
      </a:lvl8pPr>
      <a:lvl9pPr marL="1828800" algn="l" rtl="0" eaLnBrk="1" fontAlgn="base" hangingPunct="1">
        <a:spcBef>
          <a:spcPct val="0"/>
        </a:spcBef>
        <a:spcAft>
          <a:spcPct val="0"/>
        </a:spcAft>
        <a:defRPr sz="3000">
          <a:solidFill>
            <a:schemeClr val="tx2"/>
          </a:solidFill>
          <a:latin typeface="Arial" charset="0"/>
        </a:defRPr>
      </a:lvl9pPr>
    </p:titleStyle>
    <p:bodyStyle>
      <a:lvl1pPr marL="342900" indent="-342900" algn="l" rtl="0" eaLnBrk="1" fontAlgn="base" hangingPunct="1">
        <a:spcBef>
          <a:spcPct val="20000"/>
        </a:spcBef>
        <a:spcAft>
          <a:spcPct val="0"/>
        </a:spcAft>
        <a:buChar char="•"/>
        <a:defRPr sz="2200">
          <a:solidFill>
            <a:srgbClr val="5F5F5F"/>
          </a:solidFill>
          <a:latin typeface="+mn-lt"/>
          <a:ea typeface="ヒラギノ角ゴ Pro W3" charset="0"/>
          <a:cs typeface="Geneva" charset="0"/>
        </a:defRPr>
      </a:lvl1pPr>
      <a:lvl2pPr marL="742950" indent="-285750" algn="l" rtl="0" eaLnBrk="1" fontAlgn="base" hangingPunct="1">
        <a:spcBef>
          <a:spcPct val="20000"/>
        </a:spcBef>
        <a:spcAft>
          <a:spcPct val="0"/>
        </a:spcAft>
        <a:buChar char="–"/>
        <a:defRPr>
          <a:solidFill>
            <a:srgbClr val="5F5F5F"/>
          </a:solidFill>
          <a:latin typeface="+mn-lt"/>
          <a:ea typeface="Geneva" charset="0"/>
          <a:cs typeface="Geneva" charset="0"/>
        </a:defRPr>
      </a:lvl2pPr>
      <a:lvl3pPr marL="1143000" indent="-228600" algn="l" rtl="0" eaLnBrk="1" fontAlgn="base" hangingPunct="1">
        <a:spcBef>
          <a:spcPct val="20000"/>
        </a:spcBef>
        <a:spcAft>
          <a:spcPct val="0"/>
        </a:spcAft>
        <a:buChar char="•"/>
        <a:defRPr sz="1600">
          <a:solidFill>
            <a:srgbClr val="5F5F5F"/>
          </a:solidFill>
          <a:latin typeface="+mn-lt"/>
          <a:ea typeface="Geneva" charset="0"/>
          <a:cs typeface="Geneva" charset="0"/>
        </a:defRPr>
      </a:lvl3pPr>
      <a:lvl4pPr marL="1600200" indent="-228600" algn="l" rtl="0" eaLnBrk="1" fontAlgn="base" hangingPunct="1">
        <a:spcBef>
          <a:spcPct val="20000"/>
        </a:spcBef>
        <a:spcAft>
          <a:spcPct val="0"/>
        </a:spcAft>
        <a:buChar char="–"/>
        <a:defRPr sz="1400">
          <a:solidFill>
            <a:srgbClr val="5F5F5F"/>
          </a:solidFill>
          <a:latin typeface="+mn-lt"/>
          <a:ea typeface="Geneva" charset="0"/>
          <a:cs typeface="Geneva" charset="0"/>
        </a:defRPr>
      </a:lvl4pPr>
      <a:lvl5pPr marL="2057400" indent="-228600" algn="l" rtl="0" eaLnBrk="1" fontAlgn="base" hangingPunct="1">
        <a:spcBef>
          <a:spcPct val="20000"/>
        </a:spcBef>
        <a:spcAft>
          <a:spcPct val="0"/>
        </a:spcAft>
        <a:buChar char="»"/>
        <a:defRPr sz="1400">
          <a:solidFill>
            <a:srgbClr val="5F5F5F"/>
          </a:solidFill>
          <a:latin typeface="+mn-lt"/>
          <a:ea typeface="Geneva" charset="0"/>
          <a:cs typeface="Geneva" charset="0"/>
        </a:defRPr>
      </a:lvl5pPr>
      <a:lvl6pPr marL="2514600" indent="-228600" algn="l" rtl="0" eaLnBrk="1" fontAlgn="base" hangingPunct="1">
        <a:spcBef>
          <a:spcPct val="20000"/>
        </a:spcBef>
        <a:spcAft>
          <a:spcPct val="0"/>
        </a:spcAft>
        <a:buChar char="»"/>
        <a:defRPr sz="1400">
          <a:solidFill>
            <a:srgbClr val="5F5F5F"/>
          </a:solidFill>
          <a:latin typeface="+mn-lt"/>
        </a:defRPr>
      </a:lvl6pPr>
      <a:lvl7pPr marL="2971800" indent="-228600" algn="l" rtl="0" eaLnBrk="1" fontAlgn="base" hangingPunct="1">
        <a:spcBef>
          <a:spcPct val="20000"/>
        </a:spcBef>
        <a:spcAft>
          <a:spcPct val="0"/>
        </a:spcAft>
        <a:buChar char="»"/>
        <a:defRPr sz="1400">
          <a:solidFill>
            <a:srgbClr val="5F5F5F"/>
          </a:solidFill>
          <a:latin typeface="+mn-lt"/>
        </a:defRPr>
      </a:lvl7pPr>
      <a:lvl8pPr marL="3429000" indent="-228600" algn="l" rtl="0" eaLnBrk="1" fontAlgn="base" hangingPunct="1">
        <a:spcBef>
          <a:spcPct val="20000"/>
        </a:spcBef>
        <a:spcAft>
          <a:spcPct val="0"/>
        </a:spcAft>
        <a:buChar char="»"/>
        <a:defRPr sz="1400">
          <a:solidFill>
            <a:srgbClr val="5F5F5F"/>
          </a:solidFill>
          <a:latin typeface="+mn-lt"/>
        </a:defRPr>
      </a:lvl8pPr>
      <a:lvl9pPr marL="3886200" indent="-228600" algn="l" rtl="0" eaLnBrk="1" fontAlgn="base" hangingPunct="1">
        <a:spcBef>
          <a:spcPct val="20000"/>
        </a:spcBef>
        <a:spcAft>
          <a:spcPct val="0"/>
        </a:spcAft>
        <a:buChar char="»"/>
        <a:defRPr sz="1400">
          <a:solidFill>
            <a:srgbClr val="5F5F5F"/>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77CE64-0FFF-4F4B-B327-1C6FE7C3BAF7}"/>
              </a:ext>
            </a:extLst>
          </p:cNvPr>
          <p:cNvSpPr>
            <a:spLocks noGrp="1"/>
          </p:cNvSpPr>
          <p:nvPr>
            <p:ph type="ctrTitle"/>
          </p:nvPr>
        </p:nvSpPr>
        <p:spPr/>
        <p:txBody>
          <a:bodyPr/>
          <a:lstStyle/>
          <a:p>
            <a:r>
              <a:rPr lang="en-US" b="1" dirty="0"/>
              <a:t>Identifying Audit Processes for Automation using RPA </a:t>
            </a:r>
            <a:br>
              <a:rPr lang="en-US" b="1" dirty="0"/>
            </a:br>
            <a:endParaRPr lang="en-US" b="1" dirty="0"/>
          </a:p>
        </p:txBody>
      </p:sp>
      <p:sp>
        <p:nvSpPr>
          <p:cNvPr id="3" name="Subtitle 2">
            <a:extLst>
              <a:ext uri="{FF2B5EF4-FFF2-40B4-BE49-F238E27FC236}">
                <a16:creationId xmlns:a16="http://schemas.microsoft.com/office/drawing/2014/main" id="{9FE73A00-1E39-4533-A32C-96960914A8AE}"/>
              </a:ext>
            </a:extLst>
          </p:cNvPr>
          <p:cNvSpPr>
            <a:spLocks noGrp="1"/>
          </p:cNvSpPr>
          <p:nvPr>
            <p:ph type="subTitle" idx="1"/>
          </p:nvPr>
        </p:nvSpPr>
        <p:spPr/>
        <p:txBody>
          <a:bodyPr/>
          <a:lstStyle/>
          <a:p>
            <a:r>
              <a:rPr lang="en-US" dirty="0"/>
              <a:t>Presented By: Hongmin William Du</a:t>
            </a:r>
          </a:p>
        </p:txBody>
      </p:sp>
    </p:spTree>
    <p:extLst>
      <p:ext uri="{BB962C8B-B14F-4D97-AF65-F5344CB8AC3E}">
        <p14:creationId xmlns:p14="http://schemas.microsoft.com/office/powerpoint/2010/main" val="126037499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F96493-66E3-40E9-98C6-E6AE77394532}"/>
              </a:ext>
            </a:extLst>
          </p:cNvPr>
          <p:cNvSpPr>
            <a:spLocks noGrp="1"/>
          </p:cNvSpPr>
          <p:nvPr>
            <p:ph type="title"/>
          </p:nvPr>
        </p:nvSpPr>
        <p:spPr>
          <a:xfrm>
            <a:off x="457200" y="825500"/>
            <a:ext cx="8229600" cy="808038"/>
          </a:xfrm>
        </p:spPr>
        <p:txBody>
          <a:bodyPr/>
          <a:lstStyle/>
          <a:p>
            <a:r>
              <a:rPr lang="en-US" dirty="0"/>
              <a:t>Step 4: Identify which segments have the highest potential for automation </a:t>
            </a:r>
          </a:p>
        </p:txBody>
      </p:sp>
      <p:sp>
        <p:nvSpPr>
          <p:cNvPr id="3" name="Content Placeholder 2">
            <a:extLst>
              <a:ext uri="{FF2B5EF4-FFF2-40B4-BE49-F238E27FC236}">
                <a16:creationId xmlns:a16="http://schemas.microsoft.com/office/drawing/2014/main" id="{14309214-6666-452A-AC40-6FCD468DFD39}"/>
              </a:ext>
            </a:extLst>
          </p:cNvPr>
          <p:cNvSpPr>
            <a:spLocks noGrp="1"/>
          </p:cNvSpPr>
          <p:nvPr>
            <p:ph idx="1"/>
          </p:nvPr>
        </p:nvSpPr>
        <p:spPr>
          <a:xfrm>
            <a:off x="457200" y="1854200"/>
            <a:ext cx="8229600" cy="4533900"/>
          </a:xfrm>
        </p:spPr>
        <p:txBody>
          <a:bodyPr/>
          <a:lstStyle/>
          <a:p>
            <a:r>
              <a:rPr lang="en-US" dirty="0"/>
              <a:t>Based on the comparison of characteristic, identify which segments of the process have the highest suitability for automation</a:t>
            </a:r>
          </a:p>
        </p:txBody>
      </p:sp>
      <p:pic>
        <p:nvPicPr>
          <p:cNvPr id="4" name="Picture 3">
            <a:extLst>
              <a:ext uri="{FF2B5EF4-FFF2-40B4-BE49-F238E27FC236}">
                <a16:creationId xmlns:a16="http://schemas.microsoft.com/office/drawing/2014/main" id="{CE7FB4F7-21B7-4C0C-8A8F-053490656EA1}"/>
              </a:ext>
            </a:extLst>
          </p:cNvPr>
          <p:cNvPicPr>
            <a:picLocks noChangeAspect="1"/>
          </p:cNvPicPr>
          <p:nvPr/>
        </p:nvPicPr>
        <p:blipFill>
          <a:blip r:embed="rId3"/>
          <a:stretch>
            <a:fillRect/>
          </a:stretch>
        </p:blipFill>
        <p:spPr>
          <a:xfrm>
            <a:off x="-516" y="4673600"/>
            <a:ext cx="9144516" cy="1574800"/>
          </a:xfrm>
          <a:prstGeom prst="rect">
            <a:avLst/>
          </a:prstGeom>
        </p:spPr>
      </p:pic>
      <p:cxnSp>
        <p:nvCxnSpPr>
          <p:cNvPr id="6" name="Straight Arrow Connector 5">
            <a:extLst>
              <a:ext uri="{FF2B5EF4-FFF2-40B4-BE49-F238E27FC236}">
                <a16:creationId xmlns:a16="http://schemas.microsoft.com/office/drawing/2014/main" id="{14F371C0-0C5A-44A2-856F-7796C0D203EF}"/>
              </a:ext>
            </a:extLst>
          </p:cNvPr>
          <p:cNvCxnSpPr/>
          <p:nvPr/>
        </p:nvCxnSpPr>
        <p:spPr>
          <a:xfrm>
            <a:off x="5943600" y="4533900"/>
            <a:ext cx="0" cy="53340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2685860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90CB0E-7B91-4908-88CB-118A860D6DDF}"/>
              </a:ext>
            </a:extLst>
          </p:cNvPr>
          <p:cNvSpPr>
            <a:spLocks noGrp="1"/>
          </p:cNvSpPr>
          <p:nvPr>
            <p:ph type="title"/>
          </p:nvPr>
        </p:nvSpPr>
        <p:spPr>
          <a:xfrm>
            <a:off x="457200" y="863600"/>
            <a:ext cx="8229600" cy="808038"/>
          </a:xfrm>
        </p:spPr>
        <p:txBody>
          <a:bodyPr/>
          <a:lstStyle/>
          <a:p>
            <a:r>
              <a:rPr lang="en-US" dirty="0"/>
              <a:t>Step 5: Simulate and Test the Automation of the selected segment</a:t>
            </a:r>
          </a:p>
        </p:txBody>
      </p:sp>
      <p:sp>
        <p:nvSpPr>
          <p:cNvPr id="3" name="Content Placeholder 2">
            <a:extLst>
              <a:ext uri="{FF2B5EF4-FFF2-40B4-BE49-F238E27FC236}">
                <a16:creationId xmlns:a16="http://schemas.microsoft.com/office/drawing/2014/main" id="{D7457724-2E03-413D-BCE3-184C61F55A42}"/>
              </a:ext>
            </a:extLst>
          </p:cNvPr>
          <p:cNvSpPr>
            <a:spLocks noGrp="1"/>
          </p:cNvSpPr>
          <p:nvPr>
            <p:ph idx="1"/>
          </p:nvPr>
        </p:nvSpPr>
        <p:spPr>
          <a:xfrm>
            <a:off x="457200" y="1993900"/>
            <a:ext cx="8229600" cy="4533900"/>
          </a:xfrm>
        </p:spPr>
        <p:txBody>
          <a:bodyPr/>
          <a:lstStyle/>
          <a:p>
            <a:r>
              <a:rPr lang="en-US" dirty="0"/>
              <a:t>Finally we can simulate and test the automation of the selected segment using software's such as Ui Path or Automation Anywhere</a:t>
            </a:r>
          </a:p>
          <a:p>
            <a:pPr marL="0" indent="0">
              <a:buNone/>
            </a:pPr>
            <a:endParaRPr lang="en-US" dirty="0"/>
          </a:p>
          <a:p>
            <a:r>
              <a:rPr lang="en-US" dirty="0"/>
              <a:t>If we find that the entire segment is not automatable, we can go back to step 1 and resegment the process </a:t>
            </a:r>
          </a:p>
        </p:txBody>
      </p:sp>
      <p:pic>
        <p:nvPicPr>
          <p:cNvPr id="4" name="Picture 3">
            <a:extLst>
              <a:ext uri="{FF2B5EF4-FFF2-40B4-BE49-F238E27FC236}">
                <a16:creationId xmlns:a16="http://schemas.microsoft.com/office/drawing/2014/main" id="{C3517430-1CD9-496C-9C65-09F3CBBD84F0}"/>
              </a:ext>
            </a:extLst>
          </p:cNvPr>
          <p:cNvPicPr>
            <a:picLocks noChangeAspect="1"/>
          </p:cNvPicPr>
          <p:nvPr/>
        </p:nvPicPr>
        <p:blipFill>
          <a:blip r:embed="rId3"/>
          <a:stretch>
            <a:fillRect/>
          </a:stretch>
        </p:blipFill>
        <p:spPr>
          <a:xfrm>
            <a:off x="0" y="4337050"/>
            <a:ext cx="9144516" cy="1574800"/>
          </a:xfrm>
          <a:prstGeom prst="rect">
            <a:avLst/>
          </a:prstGeom>
        </p:spPr>
      </p:pic>
      <p:cxnSp>
        <p:nvCxnSpPr>
          <p:cNvPr id="6" name="Straight Arrow Connector 5">
            <a:extLst>
              <a:ext uri="{FF2B5EF4-FFF2-40B4-BE49-F238E27FC236}">
                <a16:creationId xmlns:a16="http://schemas.microsoft.com/office/drawing/2014/main" id="{4DDC9819-6BA8-404F-A63E-4ED9B6BFADCF}"/>
              </a:ext>
            </a:extLst>
          </p:cNvPr>
          <p:cNvCxnSpPr/>
          <p:nvPr/>
        </p:nvCxnSpPr>
        <p:spPr>
          <a:xfrm>
            <a:off x="7391400" y="4203700"/>
            <a:ext cx="0" cy="55880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2788421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3A4F0D-283E-4E0C-81F9-CF4C1C284AED}"/>
              </a:ext>
            </a:extLst>
          </p:cNvPr>
          <p:cNvSpPr>
            <a:spLocks noGrp="1"/>
          </p:cNvSpPr>
          <p:nvPr>
            <p:ph type="title"/>
          </p:nvPr>
        </p:nvSpPr>
        <p:spPr>
          <a:xfrm>
            <a:off x="3060700" y="3136900"/>
            <a:ext cx="8229600" cy="808038"/>
          </a:xfrm>
        </p:spPr>
        <p:txBody>
          <a:bodyPr/>
          <a:lstStyle/>
          <a:p>
            <a:r>
              <a:rPr lang="en-US" dirty="0"/>
              <a:t>Thank You!</a:t>
            </a:r>
          </a:p>
        </p:txBody>
      </p:sp>
      <p:sp>
        <p:nvSpPr>
          <p:cNvPr id="3" name="Content Placeholder 2">
            <a:extLst>
              <a:ext uri="{FF2B5EF4-FFF2-40B4-BE49-F238E27FC236}">
                <a16:creationId xmlns:a16="http://schemas.microsoft.com/office/drawing/2014/main" id="{F9FE946C-0DF7-4B3C-B89F-4ED80970B0FE}"/>
              </a:ext>
            </a:extLst>
          </p:cNvPr>
          <p:cNvSpPr>
            <a:spLocks noGrp="1"/>
          </p:cNvSpPr>
          <p:nvPr>
            <p:ph idx="1"/>
          </p:nvPr>
        </p:nvSpPr>
        <p:spPr/>
        <p:txBody>
          <a:bodyPr/>
          <a:lstStyle/>
          <a:p>
            <a:endParaRPr lang="en-US" dirty="0"/>
          </a:p>
          <a:p>
            <a:endParaRPr lang="en-US" dirty="0"/>
          </a:p>
        </p:txBody>
      </p:sp>
    </p:spTree>
    <p:extLst>
      <p:ext uri="{BB962C8B-B14F-4D97-AF65-F5344CB8AC3E}">
        <p14:creationId xmlns:p14="http://schemas.microsoft.com/office/powerpoint/2010/main" val="13172671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96B975-70BE-45E6-8E81-87866ECC476C}"/>
              </a:ext>
            </a:extLst>
          </p:cNvPr>
          <p:cNvSpPr>
            <a:spLocks noGrp="1"/>
          </p:cNvSpPr>
          <p:nvPr>
            <p:ph type="title"/>
          </p:nvPr>
        </p:nvSpPr>
        <p:spPr/>
        <p:txBody>
          <a:bodyPr/>
          <a:lstStyle/>
          <a:p>
            <a:r>
              <a:rPr lang="en-US" dirty="0"/>
              <a:t>Robotic Process Automation (RPA)</a:t>
            </a:r>
          </a:p>
        </p:txBody>
      </p:sp>
      <p:sp>
        <p:nvSpPr>
          <p:cNvPr id="3" name="Content Placeholder 2">
            <a:extLst>
              <a:ext uri="{FF2B5EF4-FFF2-40B4-BE49-F238E27FC236}">
                <a16:creationId xmlns:a16="http://schemas.microsoft.com/office/drawing/2014/main" id="{8377623A-D3CB-41F6-84FB-1308048D6131}"/>
              </a:ext>
            </a:extLst>
          </p:cNvPr>
          <p:cNvSpPr>
            <a:spLocks noGrp="1"/>
          </p:cNvSpPr>
          <p:nvPr>
            <p:ph idx="1"/>
          </p:nvPr>
        </p:nvSpPr>
        <p:spPr/>
        <p:txBody>
          <a:bodyPr/>
          <a:lstStyle/>
          <a:p>
            <a:r>
              <a:rPr lang="en-US" dirty="0"/>
              <a:t>What is RPA ?</a:t>
            </a:r>
          </a:p>
          <a:p>
            <a:endParaRPr lang="en-US" dirty="0"/>
          </a:p>
          <a:p>
            <a:pPr lvl="1"/>
            <a:r>
              <a:rPr lang="en-US" dirty="0"/>
              <a:t>A programmed software that uses business rules and predefined activities to automate the execution of a combination of processes, activities, transactions and tasks</a:t>
            </a:r>
          </a:p>
          <a:p>
            <a:pPr lvl="1"/>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p:txBody>
      </p:sp>
    </p:spTree>
    <p:extLst>
      <p:ext uri="{BB962C8B-B14F-4D97-AF65-F5344CB8AC3E}">
        <p14:creationId xmlns:p14="http://schemas.microsoft.com/office/powerpoint/2010/main" val="25805392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3A8E71-7393-477B-BF10-05901D17E59A}"/>
              </a:ext>
            </a:extLst>
          </p:cNvPr>
          <p:cNvSpPr>
            <a:spLocks noGrp="1"/>
          </p:cNvSpPr>
          <p:nvPr>
            <p:ph type="title"/>
          </p:nvPr>
        </p:nvSpPr>
        <p:spPr/>
        <p:txBody>
          <a:bodyPr/>
          <a:lstStyle/>
          <a:p>
            <a:r>
              <a:rPr lang="en-US" dirty="0"/>
              <a:t>Where is RPA most applicable?</a:t>
            </a:r>
          </a:p>
        </p:txBody>
      </p:sp>
      <p:sp>
        <p:nvSpPr>
          <p:cNvPr id="3" name="Content Placeholder 2">
            <a:extLst>
              <a:ext uri="{FF2B5EF4-FFF2-40B4-BE49-F238E27FC236}">
                <a16:creationId xmlns:a16="http://schemas.microsoft.com/office/drawing/2014/main" id="{30FABC94-37AF-4580-B296-818F01C524E1}"/>
              </a:ext>
            </a:extLst>
          </p:cNvPr>
          <p:cNvSpPr>
            <a:spLocks noGrp="1"/>
          </p:cNvSpPr>
          <p:nvPr>
            <p:ph idx="1"/>
          </p:nvPr>
        </p:nvSpPr>
        <p:spPr/>
        <p:txBody>
          <a:bodyPr/>
          <a:lstStyle/>
          <a:p>
            <a:r>
              <a:rPr lang="en-US" dirty="0"/>
              <a:t>RPA can aid auditors in various parts in the audit process such as </a:t>
            </a:r>
          </a:p>
          <a:p>
            <a:pPr lvl="1"/>
            <a:r>
              <a:rPr lang="en-US" dirty="0"/>
              <a:t>Reconciliations and substantive testing</a:t>
            </a:r>
          </a:p>
          <a:p>
            <a:pPr lvl="1"/>
            <a:r>
              <a:rPr lang="en-US" dirty="0"/>
              <a:t>Assessments of Internal Controls</a:t>
            </a:r>
          </a:p>
          <a:p>
            <a:pPr lvl="1"/>
            <a:r>
              <a:rPr lang="en-US" dirty="0"/>
              <a:t>Risk Assessment</a:t>
            </a:r>
          </a:p>
          <a:p>
            <a:pPr lvl="1"/>
            <a:r>
              <a:rPr lang="en-US" dirty="0"/>
              <a:t>Substantive Testing </a:t>
            </a:r>
          </a:p>
          <a:p>
            <a:pPr lvl="1"/>
            <a:endParaRPr lang="en-US" dirty="0"/>
          </a:p>
          <a:p>
            <a:r>
              <a:rPr lang="en-US" dirty="0"/>
              <a:t>Which audit processes are suitable for automation? </a:t>
            </a:r>
          </a:p>
          <a:p>
            <a:pPr marL="0" indent="0">
              <a:buNone/>
            </a:pPr>
            <a:endParaRPr lang="en-US" dirty="0"/>
          </a:p>
          <a:p>
            <a:endParaRPr lang="en-US" dirty="0"/>
          </a:p>
          <a:p>
            <a:endParaRPr lang="en-US" dirty="0"/>
          </a:p>
          <a:p>
            <a:endParaRPr lang="en-US" dirty="0"/>
          </a:p>
          <a:p>
            <a:endParaRPr lang="en-US" dirty="0"/>
          </a:p>
          <a:p>
            <a:endParaRPr lang="en-US" dirty="0"/>
          </a:p>
        </p:txBody>
      </p:sp>
    </p:spTree>
    <p:extLst>
      <p:ext uri="{BB962C8B-B14F-4D97-AF65-F5344CB8AC3E}">
        <p14:creationId xmlns:p14="http://schemas.microsoft.com/office/powerpoint/2010/main" val="267899243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73625156-3C10-46A0-938E-622D48A43190}"/>
              </a:ext>
            </a:extLst>
          </p:cNvPr>
          <p:cNvPicPr>
            <a:picLocks noChangeAspect="1"/>
          </p:cNvPicPr>
          <p:nvPr/>
        </p:nvPicPr>
        <p:blipFill>
          <a:blip r:embed="rId3"/>
          <a:stretch>
            <a:fillRect/>
          </a:stretch>
        </p:blipFill>
        <p:spPr>
          <a:xfrm>
            <a:off x="1093787" y="1057275"/>
            <a:ext cx="6956425" cy="5620868"/>
          </a:xfrm>
          <a:prstGeom prst="rect">
            <a:avLst/>
          </a:prstGeom>
        </p:spPr>
      </p:pic>
    </p:spTree>
    <p:extLst>
      <p:ext uri="{BB962C8B-B14F-4D97-AF65-F5344CB8AC3E}">
        <p14:creationId xmlns:p14="http://schemas.microsoft.com/office/powerpoint/2010/main" val="23814401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BD3A99-1A41-402E-8221-23BAF9184E19}"/>
              </a:ext>
            </a:extLst>
          </p:cNvPr>
          <p:cNvSpPr>
            <a:spLocks noGrp="1"/>
          </p:cNvSpPr>
          <p:nvPr>
            <p:ph type="title"/>
          </p:nvPr>
        </p:nvSpPr>
        <p:spPr>
          <a:xfrm>
            <a:off x="457200" y="800100"/>
            <a:ext cx="8229600" cy="808038"/>
          </a:xfrm>
        </p:spPr>
        <p:txBody>
          <a:bodyPr/>
          <a:lstStyle/>
          <a:p>
            <a:r>
              <a:rPr lang="en-US" dirty="0"/>
              <a:t>Characteristics of Tasks Suitable for Automation</a:t>
            </a:r>
          </a:p>
        </p:txBody>
      </p:sp>
      <p:sp>
        <p:nvSpPr>
          <p:cNvPr id="3" name="Content Placeholder 2">
            <a:extLst>
              <a:ext uri="{FF2B5EF4-FFF2-40B4-BE49-F238E27FC236}">
                <a16:creationId xmlns:a16="http://schemas.microsoft.com/office/drawing/2014/main" id="{B6509560-8678-40CE-9563-6DA450820588}"/>
              </a:ext>
            </a:extLst>
          </p:cNvPr>
          <p:cNvSpPr>
            <a:spLocks noGrp="1"/>
          </p:cNvSpPr>
          <p:nvPr>
            <p:ph idx="1"/>
          </p:nvPr>
        </p:nvSpPr>
        <p:spPr>
          <a:xfrm>
            <a:off x="355600" y="1714500"/>
            <a:ext cx="8229600" cy="4533900"/>
          </a:xfrm>
        </p:spPr>
        <p:txBody>
          <a:bodyPr/>
          <a:lstStyle/>
          <a:p>
            <a:pPr marL="0" indent="0">
              <a:buNone/>
            </a:pPr>
            <a:endParaRPr lang="en-US" dirty="0"/>
          </a:p>
          <a:p>
            <a:r>
              <a:rPr lang="en-US" dirty="0"/>
              <a:t>Characteristics: </a:t>
            </a:r>
          </a:p>
          <a:p>
            <a:pPr lvl="1"/>
            <a:r>
              <a:rPr lang="en-US" dirty="0"/>
              <a:t>High volume</a:t>
            </a:r>
          </a:p>
          <a:p>
            <a:pPr lvl="1"/>
            <a:r>
              <a:rPr lang="en-US" dirty="0"/>
              <a:t>Repetitive </a:t>
            </a:r>
          </a:p>
          <a:p>
            <a:pPr lvl="1"/>
            <a:r>
              <a:rPr lang="en-US" dirty="0"/>
              <a:t>Time consuming</a:t>
            </a:r>
          </a:p>
          <a:p>
            <a:pPr lvl="1"/>
            <a:r>
              <a:rPr lang="en-US" dirty="0"/>
              <a:t>Prone to error</a:t>
            </a:r>
          </a:p>
          <a:p>
            <a:pPr lvl="1"/>
            <a:r>
              <a:rPr lang="en-US" dirty="0"/>
              <a:t>Stable Environment</a:t>
            </a:r>
          </a:p>
          <a:p>
            <a:pPr lvl="1"/>
            <a:endParaRPr lang="en-US" dirty="0"/>
          </a:p>
        </p:txBody>
      </p:sp>
    </p:spTree>
    <p:extLst>
      <p:ext uri="{BB962C8B-B14F-4D97-AF65-F5344CB8AC3E}">
        <p14:creationId xmlns:p14="http://schemas.microsoft.com/office/powerpoint/2010/main" val="259725275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A0566C-DDAF-4EA3-B61B-899C5BE80205}"/>
              </a:ext>
            </a:extLst>
          </p:cNvPr>
          <p:cNvSpPr>
            <a:spLocks noGrp="1"/>
          </p:cNvSpPr>
          <p:nvPr>
            <p:ph type="title"/>
          </p:nvPr>
        </p:nvSpPr>
        <p:spPr>
          <a:xfrm>
            <a:off x="457200" y="711200"/>
            <a:ext cx="8229600" cy="808038"/>
          </a:xfrm>
        </p:spPr>
        <p:txBody>
          <a:bodyPr/>
          <a:lstStyle/>
          <a:p>
            <a:r>
              <a:rPr lang="en-US" dirty="0"/>
              <a:t>Overview of Framework</a:t>
            </a:r>
          </a:p>
        </p:txBody>
      </p:sp>
      <p:pic>
        <p:nvPicPr>
          <p:cNvPr id="4" name="Picture 3">
            <a:extLst>
              <a:ext uri="{FF2B5EF4-FFF2-40B4-BE49-F238E27FC236}">
                <a16:creationId xmlns:a16="http://schemas.microsoft.com/office/drawing/2014/main" id="{0388CA0D-934A-4EDD-89A3-F61CBB5A3C17}"/>
              </a:ext>
            </a:extLst>
          </p:cNvPr>
          <p:cNvPicPr>
            <a:picLocks noChangeAspect="1"/>
          </p:cNvPicPr>
          <p:nvPr/>
        </p:nvPicPr>
        <p:blipFill>
          <a:blip r:embed="rId3"/>
          <a:stretch>
            <a:fillRect/>
          </a:stretch>
        </p:blipFill>
        <p:spPr>
          <a:xfrm>
            <a:off x="0" y="2794000"/>
            <a:ext cx="9144516" cy="1574800"/>
          </a:xfrm>
          <a:prstGeom prst="rect">
            <a:avLst/>
          </a:prstGeom>
        </p:spPr>
      </p:pic>
    </p:spTree>
    <p:extLst>
      <p:ext uri="{BB962C8B-B14F-4D97-AF65-F5344CB8AC3E}">
        <p14:creationId xmlns:p14="http://schemas.microsoft.com/office/powerpoint/2010/main" val="221020594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9EE2B0-7E18-4734-98EE-2DBD2F0385D8}"/>
              </a:ext>
            </a:extLst>
          </p:cNvPr>
          <p:cNvSpPr>
            <a:spLocks noGrp="1"/>
          </p:cNvSpPr>
          <p:nvPr>
            <p:ph type="title"/>
          </p:nvPr>
        </p:nvSpPr>
        <p:spPr/>
        <p:txBody>
          <a:bodyPr/>
          <a:lstStyle/>
          <a:p>
            <a:r>
              <a:rPr lang="en-US" dirty="0"/>
              <a:t>Step 1: Segment the Process</a:t>
            </a:r>
          </a:p>
        </p:txBody>
      </p:sp>
      <p:sp>
        <p:nvSpPr>
          <p:cNvPr id="3" name="Content Placeholder 2">
            <a:extLst>
              <a:ext uri="{FF2B5EF4-FFF2-40B4-BE49-F238E27FC236}">
                <a16:creationId xmlns:a16="http://schemas.microsoft.com/office/drawing/2014/main" id="{0847D689-31E8-4C42-A377-34CBC31D47A8}"/>
              </a:ext>
            </a:extLst>
          </p:cNvPr>
          <p:cNvSpPr>
            <a:spLocks noGrp="1"/>
          </p:cNvSpPr>
          <p:nvPr>
            <p:ph idx="1"/>
          </p:nvPr>
        </p:nvSpPr>
        <p:spPr/>
        <p:txBody>
          <a:bodyPr/>
          <a:lstStyle/>
          <a:p>
            <a:r>
              <a:rPr lang="en-US" dirty="0"/>
              <a:t>Segment the Audit Processes into several distinct activities</a:t>
            </a:r>
          </a:p>
          <a:p>
            <a:endParaRPr lang="en-US" dirty="0"/>
          </a:p>
          <a:p>
            <a:r>
              <a:rPr lang="en-US" dirty="0"/>
              <a:t>The goal of this step is to attempt to separate the simpler activities from the more complex activities in the process</a:t>
            </a:r>
          </a:p>
          <a:p>
            <a:endParaRPr lang="en-US" dirty="0"/>
          </a:p>
          <a:p>
            <a:endParaRPr lang="en-US" dirty="0"/>
          </a:p>
        </p:txBody>
      </p:sp>
      <p:pic>
        <p:nvPicPr>
          <p:cNvPr id="4" name="Picture 3">
            <a:extLst>
              <a:ext uri="{FF2B5EF4-FFF2-40B4-BE49-F238E27FC236}">
                <a16:creationId xmlns:a16="http://schemas.microsoft.com/office/drawing/2014/main" id="{840629ED-83AD-402E-9F64-4AE8CADEF8AA}"/>
              </a:ext>
            </a:extLst>
          </p:cNvPr>
          <p:cNvPicPr>
            <a:picLocks noChangeAspect="1"/>
          </p:cNvPicPr>
          <p:nvPr/>
        </p:nvPicPr>
        <p:blipFill>
          <a:blip r:embed="rId3"/>
          <a:stretch>
            <a:fillRect/>
          </a:stretch>
        </p:blipFill>
        <p:spPr>
          <a:xfrm>
            <a:off x="0" y="4337050"/>
            <a:ext cx="9144516" cy="1574800"/>
          </a:xfrm>
          <a:prstGeom prst="rect">
            <a:avLst/>
          </a:prstGeom>
        </p:spPr>
      </p:pic>
      <p:cxnSp>
        <p:nvCxnSpPr>
          <p:cNvPr id="11" name="Straight Arrow Connector 10">
            <a:extLst>
              <a:ext uri="{FF2B5EF4-FFF2-40B4-BE49-F238E27FC236}">
                <a16:creationId xmlns:a16="http://schemas.microsoft.com/office/drawing/2014/main" id="{6A24E751-48E4-46EC-844A-A4FB8BC1B8C6}"/>
              </a:ext>
            </a:extLst>
          </p:cNvPr>
          <p:cNvCxnSpPr>
            <a:cxnSpLocks/>
          </p:cNvCxnSpPr>
          <p:nvPr/>
        </p:nvCxnSpPr>
        <p:spPr>
          <a:xfrm>
            <a:off x="1816100" y="4114800"/>
            <a:ext cx="0" cy="60960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395512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12A0A5-6E1F-4195-98A8-BF48BBEA2910}"/>
              </a:ext>
            </a:extLst>
          </p:cNvPr>
          <p:cNvSpPr>
            <a:spLocks noGrp="1"/>
          </p:cNvSpPr>
          <p:nvPr>
            <p:ph type="title"/>
          </p:nvPr>
        </p:nvSpPr>
        <p:spPr/>
        <p:txBody>
          <a:bodyPr/>
          <a:lstStyle/>
          <a:p>
            <a:r>
              <a:rPr lang="en-US" dirty="0"/>
              <a:t>Step 2: Classify the segments</a:t>
            </a:r>
          </a:p>
        </p:txBody>
      </p:sp>
      <p:sp>
        <p:nvSpPr>
          <p:cNvPr id="3" name="Content Placeholder 2">
            <a:extLst>
              <a:ext uri="{FF2B5EF4-FFF2-40B4-BE49-F238E27FC236}">
                <a16:creationId xmlns:a16="http://schemas.microsoft.com/office/drawing/2014/main" id="{BE6024E2-BF77-4914-BD4D-4D71FF81736D}"/>
              </a:ext>
            </a:extLst>
          </p:cNvPr>
          <p:cNvSpPr>
            <a:spLocks noGrp="1"/>
          </p:cNvSpPr>
          <p:nvPr>
            <p:ph idx="1"/>
          </p:nvPr>
        </p:nvSpPr>
        <p:spPr/>
        <p:txBody>
          <a:bodyPr/>
          <a:lstStyle/>
          <a:p>
            <a:r>
              <a:rPr lang="en-US" dirty="0"/>
              <a:t>Assign classifications based on the characteristics for each activity</a:t>
            </a:r>
          </a:p>
          <a:p>
            <a:endParaRPr lang="en-US" dirty="0"/>
          </a:p>
          <a:p>
            <a:r>
              <a:rPr lang="en-US" dirty="0"/>
              <a:t>Examples of characteristics: </a:t>
            </a:r>
          </a:p>
          <a:p>
            <a:pPr lvl="1"/>
            <a:r>
              <a:rPr lang="en-US" dirty="0"/>
              <a:t>High volume</a:t>
            </a:r>
          </a:p>
          <a:p>
            <a:pPr lvl="1"/>
            <a:r>
              <a:rPr lang="en-US" dirty="0"/>
              <a:t>Complex</a:t>
            </a:r>
          </a:p>
          <a:p>
            <a:pPr lvl="1"/>
            <a:r>
              <a:rPr lang="en-US" dirty="0"/>
              <a:t>Simple</a:t>
            </a:r>
          </a:p>
          <a:p>
            <a:pPr lvl="1"/>
            <a:r>
              <a:rPr lang="en-US" dirty="0"/>
              <a:t>Repetitive </a:t>
            </a:r>
          </a:p>
          <a:p>
            <a:pPr lvl="1"/>
            <a:r>
              <a:rPr lang="en-US" dirty="0"/>
              <a:t>Time consuming</a:t>
            </a:r>
          </a:p>
          <a:p>
            <a:pPr lvl="1"/>
            <a:r>
              <a:rPr lang="en-US" dirty="0"/>
              <a:t>Prone to error</a:t>
            </a:r>
          </a:p>
          <a:p>
            <a:endParaRPr lang="en-US" dirty="0"/>
          </a:p>
          <a:p>
            <a:endParaRPr lang="en-US" dirty="0"/>
          </a:p>
          <a:p>
            <a:endParaRPr lang="en-US" dirty="0"/>
          </a:p>
          <a:p>
            <a:endParaRPr lang="en-US" dirty="0"/>
          </a:p>
          <a:p>
            <a:endParaRPr lang="en-US" dirty="0"/>
          </a:p>
          <a:p>
            <a:endParaRPr lang="en-US" dirty="0"/>
          </a:p>
        </p:txBody>
      </p:sp>
      <p:pic>
        <p:nvPicPr>
          <p:cNvPr id="4" name="Picture 3">
            <a:extLst>
              <a:ext uri="{FF2B5EF4-FFF2-40B4-BE49-F238E27FC236}">
                <a16:creationId xmlns:a16="http://schemas.microsoft.com/office/drawing/2014/main" id="{8CE2B5C7-6AB8-48D2-901F-4F3342B72311}"/>
              </a:ext>
            </a:extLst>
          </p:cNvPr>
          <p:cNvPicPr>
            <a:picLocks noChangeAspect="1"/>
          </p:cNvPicPr>
          <p:nvPr/>
        </p:nvPicPr>
        <p:blipFill>
          <a:blip r:embed="rId3"/>
          <a:stretch>
            <a:fillRect/>
          </a:stretch>
        </p:blipFill>
        <p:spPr>
          <a:xfrm>
            <a:off x="0" y="5149850"/>
            <a:ext cx="9144516" cy="1574800"/>
          </a:xfrm>
          <a:prstGeom prst="rect">
            <a:avLst/>
          </a:prstGeom>
        </p:spPr>
      </p:pic>
      <p:cxnSp>
        <p:nvCxnSpPr>
          <p:cNvPr id="6" name="Straight Arrow Connector 5">
            <a:extLst>
              <a:ext uri="{FF2B5EF4-FFF2-40B4-BE49-F238E27FC236}">
                <a16:creationId xmlns:a16="http://schemas.microsoft.com/office/drawing/2014/main" id="{448E8266-8F25-4A63-ACE2-692A979E8D78}"/>
              </a:ext>
            </a:extLst>
          </p:cNvPr>
          <p:cNvCxnSpPr/>
          <p:nvPr/>
        </p:nvCxnSpPr>
        <p:spPr>
          <a:xfrm>
            <a:off x="3086100" y="4762500"/>
            <a:ext cx="0" cy="68580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737561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3745FF-C9E8-4793-B6C3-EC0A455557A0}"/>
              </a:ext>
            </a:extLst>
          </p:cNvPr>
          <p:cNvSpPr>
            <a:spLocks noGrp="1"/>
          </p:cNvSpPr>
          <p:nvPr>
            <p:ph type="title"/>
          </p:nvPr>
        </p:nvSpPr>
        <p:spPr/>
        <p:txBody>
          <a:bodyPr/>
          <a:lstStyle/>
          <a:p>
            <a:r>
              <a:rPr lang="en-US" dirty="0"/>
              <a:t>Step 3: Compare the Characteristics</a:t>
            </a:r>
          </a:p>
        </p:txBody>
      </p:sp>
      <p:sp>
        <p:nvSpPr>
          <p:cNvPr id="3" name="Content Placeholder 2">
            <a:extLst>
              <a:ext uri="{FF2B5EF4-FFF2-40B4-BE49-F238E27FC236}">
                <a16:creationId xmlns:a16="http://schemas.microsoft.com/office/drawing/2014/main" id="{83515640-9BE1-4494-9CB3-BDEB0C699C23}"/>
              </a:ext>
            </a:extLst>
          </p:cNvPr>
          <p:cNvSpPr>
            <a:spLocks noGrp="1"/>
          </p:cNvSpPr>
          <p:nvPr>
            <p:ph idx="1"/>
          </p:nvPr>
        </p:nvSpPr>
        <p:spPr/>
        <p:txBody>
          <a:bodyPr/>
          <a:lstStyle/>
          <a:p>
            <a:r>
              <a:rPr lang="en-US" dirty="0"/>
              <a:t>Compare the assigned characteristics to the set of characteristics for activities that are best suitable for automation</a:t>
            </a:r>
          </a:p>
          <a:p>
            <a:endParaRPr lang="en-US" dirty="0"/>
          </a:p>
          <a:p>
            <a:r>
              <a:rPr lang="en-US" dirty="0"/>
              <a:t>Characteristics best suitable for automation: </a:t>
            </a:r>
          </a:p>
          <a:p>
            <a:pPr lvl="1"/>
            <a:r>
              <a:rPr lang="en-US" dirty="0"/>
              <a:t>High volume</a:t>
            </a:r>
          </a:p>
          <a:p>
            <a:pPr lvl="1"/>
            <a:r>
              <a:rPr lang="en-US" dirty="0"/>
              <a:t>Stable Environment</a:t>
            </a:r>
          </a:p>
          <a:p>
            <a:pPr lvl="1"/>
            <a:r>
              <a:rPr lang="en-US" dirty="0"/>
              <a:t>Repetitive </a:t>
            </a:r>
          </a:p>
          <a:p>
            <a:pPr lvl="1"/>
            <a:r>
              <a:rPr lang="en-US" dirty="0"/>
              <a:t>Time consuming</a:t>
            </a:r>
          </a:p>
          <a:p>
            <a:pPr lvl="1"/>
            <a:r>
              <a:rPr lang="en-US" dirty="0"/>
              <a:t>Prone to error</a:t>
            </a:r>
          </a:p>
          <a:p>
            <a:endParaRPr lang="en-US" dirty="0"/>
          </a:p>
          <a:p>
            <a:endParaRPr lang="en-US" dirty="0"/>
          </a:p>
          <a:p>
            <a:endParaRPr lang="en-US" dirty="0"/>
          </a:p>
        </p:txBody>
      </p:sp>
      <p:pic>
        <p:nvPicPr>
          <p:cNvPr id="4" name="Picture 3">
            <a:extLst>
              <a:ext uri="{FF2B5EF4-FFF2-40B4-BE49-F238E27FC236}">
                <a16:creationId xmlns:a16="http://schemas.microsoft.com/office/drawing/2014/main" id="{A36BF076-E8CB-4E0C-BC4A-68395D6177A4}"/>
              </a:ext>
            </a:extLst>
          </p:cNvPr>
          <p:cNvPicPr>
            <a:picLocks noChangeAspect="1"/>
          </p:cNvPicPr>
          <p:nvPr/>
        </p:nvPicPr>
        <p:blipFill>
          <a:blip r:embed="rId3"/>
          <a:stretch>
            <a:fillRect/>
          </a:stretch>
        </p:blipFill>
        <p:spPr>
          <a:xfrm>
            <a:off x="0" y="5137150"/>
            <a:ext cx="9144516" cy="1574800"/>
          </a:xfrm>
          <a:prstGeom prst="rect">
            <a:avLst/>
          </a:prstGeom>
        </p:spPr>
      </p:pic>
      <p:cxnSp>
        <p:nvCxnSpPr>
          <p:cNvPr id="6" name="Straight Arrow Connector 5">
            <a:extLst>
              <a:ext uri="{FF2B5EF4-FFF2-40B4-BE49-F238E27FC236}">
                <a16:creationId xmlns:a16="http://schemas.microsoft.com/office/drawing/2014/main" id="{61B80348-1C95-425A-8BF5-CDD8CE14EA29}"/>
              </a:ext>
            </a:extLst>
          </p:cNvPr>
          <p:cNvCxnSpPr/>
          <p:nvPr/>
        </p:nvCxnSpPr>
        <p:spPr>
          <a:xfrm>
            <a:off x="4445000" y="4813300"/>
            <a:ext cx="0" cy="60960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1504625"/>
      </p:ext>
    </p:extLst>
  </p:cSld>
  <p:clrMapOvr>
    <a:masterClrMapping/>
  </p:clrMapOvr>
</p:sld>
</file>

<file path=ppt/theme/theme1.xml><?xml version="1.0" encoding="utf-8"?>
<a:theme xmlns:a="http://schemas.openxmlformats.org/drawingml/2006/main" name="Rutgers Research Theme">
  <a:themeElements>
    <a:clrScheme name="RU_Template_Verdana_G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RU_Template_Verdana_G">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RU_Template_Verdana_G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RU_Template_Verdana_G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RU_Template_Verdana_G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RU_Template_Verdana_G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RU_Template_Verdana_G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RU_Template_Verdana_G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RU_Template_Verdana_G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RU_Template_Verdana_G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RU_Template_Verdana_G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RU_Template_Verdana_G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RU_Template_Verdana_G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RU_Template_Verdana_G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Presentation Presentation</Template>
  <TotalTime>7028</TotalTime>
  <Words>1003</Words>
  <Application>Microsoft Office PowerPoint</Application>
  <PresentationFormat>On-screen Show (4:3)</PresentationFormat>
  <Paragraphs>127</Paragraphs>
  <Slides>12</Slides>
  <Notes>11</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12</vt:i4>
      </vt:variant>
    </vt:vector>
  </HeadingPairs>
  <TitlesOfParts>
    <vt:vector size="15" baseType="lpstr">
      <vt:lpstr>Arial</vt:lpstr>
      <vt:lpstr>Calibri</vt:lpstr>
      <vt:lpstr>Rutgers Research Theme</vt:lpstr>
      <vt:lpstr>Identifying Audit Processes for Automation using RPA  </vt:lpstr>
      <vt:lpstr>Robotic Process Automation (RPA)</vt:lpstr>
      <vt:lpstr>Where is RPA most applicable?</vt:lpstr>
      <vt:lpstr>PowerPoint Presentation</vt:lpstr>
      <vt:lpstr>Characteristics of Tasks Suitable for Automation</vt:lpstr>
      <vt:lpstr>Overview of Framework</vt:lpstr>
      <vt:lpstr>Step 1: Segment the Process</vt:lpstr>
      <vt:lpstr>Step 2: Classify the segments</vt:lpstr>
      <vt:lpstr>Step 3: Compare the Characteristics</vt:lpstr>
      <vt:lpstr>Step 4: Identify which segments have the highest potential for automation </vt:lpstr>
      <vt:lpstr>Step 5: Simulate and Test the Automation of the selected segment</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Automated Contract Analysis in Auditing</dc:title>
  <dc:creator>이희재</dc:creator>
  <cp:lastModifiedBy>Hongmin Du</cp:lastModifiedBy>
  <cp:revision>142</cp:revision>
  <dcterms:created xsi:type="dcterms:W3CDTF">2018-09-29T19:43:04Z</dcterms:created>
  <dcterms:modified xsi:type="dcterms:W3CDTF">2019-11-09T12:39:22Z</dcterms:modified>
</cp:coreProperties>
</file>